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  <p:sldId id="335" r:id="rId86"/>
  </p:sldIdLst>
  <p:sldSz cy="5143500" cx="9144000"/>
  <p:notesSz cx="6858000" cy="9144000"/>
  <p:embeddedFontLst>
    <p:embeddedFont>
      <p:font typeface="Anton"/>
      <p:regular r:id="rId87"/>
    </p:embeddedFont>
    <p:embeddedFont>
      <p:font typeface="Lato"/>
      <p:regular r:id="rId88"/>
      <p:bold r:id="rId89"/>
      <p:italic r:id="rId90"/>
      <p:boldItalic r:id="rId91"/>
    </p:embeddedFont>
    <p:embeddedFont>
      <p:font typeface="Roboto Mono Light"/>
      <p:regular r:id="rId92"/>
      <p:bold r:id="rId93"/>
      <p:italic r:id="rId94"/>
      <p:boldItalic r:id="rId95"/>
    </p:embeddedFont>
    <p:embeddedFont>
      <p:font typeface="Didact Gothic"/>
      <p:regular r:id="rId96"/>
    </p:embeddedFont>
    <p:embeddedFont>
      <p:font typeface="Helvetica Neue"/>
      <p:regular r:id="rId97"/>
      <p:bold r:id="rId98"/>
      <p:italic r:id="rId99"/>
      <p:boldItalic r:id="rId100"/>
    </p:embeddedFont>
    <p:embeddedFont>
      <p:font typeface="Helvetica Neue Light"/>
      <p:regular r:id="rId101"/>
      <p:bold r:id="rId102"/>
      <p:italic r:id="rId103"/>
      <p:boldItalic r:id="rId104"/>
    </p:embeddedFont>
    <p:embeddedFont>
      <p:font typeface="Roboto Mono"/>
      <p:regular r:id="rId105"/>
      <p:bold r:id="rId106"/>
      <p:italic r:id="rId107"/>
      <p:boldItalic r:id="rId10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07" Type="http://schemas.openxmlformats.org/officeDocument/2006/relationships/font" Target="fonts/RobotoMono-italic.fntdata"/><Relationship Id="rId106" Type="http://schemas.openxmlformats.org/officeDocument/2006/relationships/font" Target="fonts/RobotoMono-bold.fntdata"/><Relationship Id="rId105" Type="http://schemas.openxmlformats.org/officeDocument/2006/relationships/font" Target="fonts/RobotoMono-regular.fntdata"/><Relationship Id="rId104" Type="http://schemas.openxmlformats.org/officeDocument/2006/relationships/font" Target="fonts/HelveticaNeueLight-boldItalic.fntdata"/><Relationship Id="rId108" Type="http://schemas.openxmlformats.org/officeDocument/2006/relationships/font" Target="fonts/RobotoMono-boldItalic.fntdata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103" Type="http://schemas.openxmlformats.org/officeDocument/2006/relationships/font" Target="fonts/HelveticaNeueLight-italic.fntdata"/><Relationship Id="rId102" Type="http://schemas.openxmlformats.org/officeDocument/2006/relationships/font" Target="fonts/HelveticaNeueLight-bold.fntdata"/><Relationship Id="rId101" Type="http://schemas.openxmlformats.org/officeDocument/2006/relationships/font" Target="fonts/HelveticaNeueLight-regular.fntdata"/><Relationship Id="rId100" Type="http://schemas.openxmlformats.org/officeDocument/2006/relationships/font" Target="fonts/HelveticaNeue-boldItalic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95" Type="http://schemas.openxmlformats.org/officeDocument/2006/relationships/font" Target="fonts/RobotoMonoLight-boldItalic.fntdata"/><Relationship Id="rId94" Type="http://schemas.openxmlformats.org/officeDocument/2006/relationships/font" Target="fonts/RobotoMonoLight-italic.fntdata"/><Relationship Id="rId97" Type="http://schemas.openxmlformats.org/officeDocument/2006/relationships/font" Target="fonts/HelveticaNeue-regular.fntdata"/><Relationship Id="rId96" Type="http://schemas.openxmlformats.org/officeDocument/2006/relationships/font" Target="fonts/DidactGothic-regular.fntdata"/><Relationship Id="rId11" Type="http://schemas.openxmlformats.org/officeDocument/2006/relationships/slide" Target="slides/slide5.xml"/><Relationship Id="rId99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98" Type="http://schemas.openxmlformats.org/officeDocument/2006/relationships/font" Target="fonts/HelveticaNeue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font" Target="fonts/Lato-boldItalic.fntdata"/><Relationship Id="rId90" Type="http://schemas.openxmlformats.org/officeDocument/2006/relationships/font" Target="fonts/Lato-italic.fntdata"/><Relationship Id="rId93" Type="http://schemas.openxmlformats.org/officeDocument/2006/relationships/font" Target="fonts/RobotoMonoLight-bold.fntdata"/><Relationship Id="rId92" Type="http://schemas.openxmlformats.org/officeDocument/2006/relationships/font" Target="fonts/RobotoMonoLight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84" Type="http://schemas.openxmlformats.org/officeDocument/2006/relationships/slide" Target="slides/slide78.xml"/><Relationship Id="rId83" Type="http://schemas.openxmlformats.org/officeDocument/2006/relationships/slide" Target="slides/slide77.xml"/><Relationship Id="rId86" Type="http://schemas.openxmlformats.org/officeDocument/2006/relationships/slide" Target="slides/slide80.xml"/><Relationship Id="rId85" Type="http://schemas.openxmlformats.org/officeDocument/2006/relationships/slide" Target="slides/slide79.xml"/><Relationship Id="rId88" Type="http://schemas.openxmlformats.org/officeDocument/2006/relationships/font" Target="fonts/Lato-regular.fntdata"/><Relationship Id="rId87" Type="http://schemas.openxmlformats.org/officeDocument/2006/relationships/font" Target="fonts/Anton-regular.fntdata"/><Relationship Id="rId89" Type="http://schemas.openxmlformats.org/officeDocument/2006/relationships/font" Target="fonts/Lato-bold.fntdata"/><Relationship Id="rId80" Type="http://schemas.openxmlformats.org/officeDocument/2006/relationships/slide" Target="slides/slide74.xml"/><Relationship Id="rId82" Type="http://schemas.openxmlformats.org/officeDocument/2006/relationships/slide" Target="slides/slide76.xml"/><Relationship Id="rId81" Type="http://schemas.openxmlformats.org/officeDocument/2006/relationships/slide" Target="slides/slide7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75" Type="http://schemas.openxmlformats.org/officeDocument/2006/relationships/slide" Target="slides/slide69.xml"/><Relationship Id="rId74" Type="http://schemas.openxmlformats.org/officeDocument/2006/relationships/slide" Target="slides/slide68.xml"/><Relationship Id="rId77" Type="http://schemas.openxmlformats.org/officeDocument/2006/relationships/slide" Target="slides/slide71.xml"/><Relationship Id="rId76" Type="http://schemas.openxmlformats.org/officeDocument/2006/relationships/slide" Target="slides/slide70.xml"/><Relationship Id="rId79" Type="http://schemas.openxmlformats.org/officeDocument/2006/relationships/slide" Target="slides/slide73.xml"/><Relationship Id="rId78" Type="http://schemas.openxmlformats.org/officeDocument/2006/relationships/slide" Target="slides/slide72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slide" Target="slides/slide6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9" Type="http://schemas.openxmlformats.org/officeDocument/2006/relationships/slide" Target="slides/slide53.xml"/><Relationship Id="rId58" Type="http://schemas.openxmlformats.org/officeDocument/2006/relationships/slide" Target="slides/slide5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gif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mailto:contenidos@coderhouse.com" TargetMode="Externa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Primera clase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>
                <a:highlight>
                  <a:srgbClr val="E0FF00"/>
                </a:highlight>
              </a:rPr>
              <a:t>Trabajarlo con los alumnos </a:t>
            </a:r>
            <a:endParaRPr>
              <a:highlight>
                <a:srgbClr val="E0FF00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            print("Aprobado, debe rendir final")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        elif primer_parcial &lt; 4 and segundo_parcial &gt;= 4: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            print("Desaprobado, debe recuperar el primer parcial")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        elif primer_parcial &gt;= 4 and segundo_parcial &lt; 4: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            print("Desaprobado, debe recuperar el segundo parcial")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        else: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            print("Desaprobó ambos parciales, debe recursar")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else: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    print("Error - Argumentos incorrectos")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    print("Ejemplo: aprobado.py [0-10] [0-10]")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9" name="Google Shape;409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3" name="Google Shape;453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9" name="Google Shape;459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" name="Google Shape;468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4" name="Google Shape;474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3" name="Google Shape;483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2" name="Google Shape;492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0" name="Google Shape;500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9" name="Google Shape;509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4" name="Google Shape;514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Primera clase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9" name="Google Shape;519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7" name="Google Shape;527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5" name="Google Shape;535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6" name="Google Shape;546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1" name="Google Shape;551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7" name="Google Shape;557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6" name="Google Shape;566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6" name="Google Shape;576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6" name="Google Shape;586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1" name="Google Shape;601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1" name="Google Shape;611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0" name="Google Shape;620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6" name="Google Shape;626;p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6" name="Google Shape;636;p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7" name="Google Shape;647;p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4" name="Google Shape;664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2" name="Google Shape;672;p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9" name="Google Shape;679;p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7" name="Google Shape;687;p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Mostrar como instalar cada ide</a:t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p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1" name="Google Shape;701;p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1" name="Google Shape;711;p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7" name="Google Shape;717;p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5" name="Google Shape;725;p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7" name="Google Shape;737;p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3" name="Google Shape;743;p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0" name="Google Shape;750;p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Usar para que los estudiantes puedan explorar en sus casas los recursos vistos en clase: libros, artículos, herramientas, websites, videos (ajenos a Coder)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Enviar el contenido a integrar a </a:t>
            </a:r>
            <a:r>
              <a:rPr lang="es" u="sng">
                <a:solidFill>
                  <a:schemeClr val="hlink"/>
                </a:solidFill>
                <a:hlinkClick r:id="rId2"/>
              </a:rPr>
              <a:t>contenidos@coderhouse.com</a:t>
            </a:r>
            <a:r>
              <a:rPr lang="es">
                <a:solidFill>
                  <a:schemeClr val="dk1"/>
                </a:solidFill>
              </a:rPr>
              <a:t> para que lo podamos incluir en el Repositorio.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1" name="Google Shape;761;p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7" name="Google Shape;767;p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3" name="Google Shape;773;p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Relationship Id="rId4" Type="http://schemas.openxmlformats.org/officeDocument/2006/relationships/image" Target="../media/image3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Relationship Id="rId4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Relationship Id="rId4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Relationship Id="rId4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Relationship Id="rId4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Relationship Id="rId4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Relationship Id="rId4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6.png"/><Relationship Id="rId4" Type="http://schemas.openxmlformats.org/officeDocument/2006/relationships/image" Target="../media/image2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Relationship Id="rId4" Type="http://schemas.openxmlformats.org/officeDocument/2006/relationships/image" Target="../media/image3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Relationship Id="rId4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hyperlink" Target="https://www.codigofuente.org/crear-e-importar-modulos-python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Relationship Id="rId4" Type="http://schemas.openxmlformats.org/officeDocument/2006/relationships/hyperlink" Target="https://www.codigofuente.org/crear-e-importar-modulos-python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Relationship Id="rId4" Type="http://schemas.openxmlformats.org/officeDocument/2006/relationships/hyperlink" Target="https://www.codigofuente.org/crear-e-importar-modulos-python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Relationship Id="rId4" Type="http://schemas.openxmlformats.org/officeDocument/2006/relationships/image" Target="../media/image42.png"/><Relationship Id="rId5" Type="http://schemas.openxmlformats.org/officeDocument/2006/relationships/image" Target="../media/image38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.png"/><Relationship Id="rId4" Type="http://schemas.openxmlformats.org/officeDocument/2006/relationships/image" Target="../media/image40.png"/><Relationship Id="rId5" Type="http://schemas.openxmlformats.org/officeDocument/2006/relationships/image" Target="../media/image3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Relationship Id="rId4" Type="http://schemas.openxmlformats.org/officeDocument/2006/relationships/image" Target="../media/image68.gif"/><Relationship Id="rId5" Type="http://schemas.openxmlformats.org/officeDocument/2006/relationships/image" Target="../media/image3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2.png"/><Relationship Id="rId4" Type="http://schemas.openxmlformats.org/officeDocument/2006/relationships/image" Target="../media/image3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2.png"/><Relationship Id="rId4" Type="http://schemas.openxmlformats.org/officeDocument/2006/relationships/image" Target="../media/image32.png"/><Relationship Id="rId5" Type="http://schemas.openxmlformats.org/officeDocument/2006/relationships/image" Target="../media/image3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2.png"/><Relationship Id="rId4" Type="http://schemas.openxmlformats.org/officeDocument/2006/relationships/image" Target="../media/image3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.png"/><Relationship Id="rId4" Type="http://schemas.openxmlformats.org/officeDocument/2006/relationships/image" Target="../media/image3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3.png"/><Relationship Id="rId4" Type="http://schemas.openxmlformats.org/officeDocument/2006/relationships/image" Target="../media/image3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png"/><Relationship Id="rId4" Type="http://schemas.openxmlformats.org/officeDocument/2006/relationships/image" Target="../media/image44.png"/><Relationship Id="rId5" Type="http://schemas.openxmlformats.org/officeDocument/2006/relationships/image" Target="../media/image3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2.png"/><Relationship Id="rId4" Type="http://schemas.openxmlformats.org/officeDocument/2006/relationships/image" Target="../media/image39.png"/><Relationship Id="rId5" Type="http://schemas.openxmlformats.org/officeDocument/2006/relationships/image" Target="../media/image3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2.png"/><Relationship Id="rId4" Type="http://schemas.openxmlformats.org/officeDocument/2006/relationships/image" Target="../media/image41.png"/><Relationship Id="rId5" Type="http://schemas.openxmlformats.org/officeDocument/2006/relationships/image" Target="../media/image3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2.png"/><Relationship Id="rId4" Type="http://schemas.openxmlformats.org/officeDocument/2006/relationships/image" Target="../media/image4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0" Type="http://schemas.openxmlformats.org/officeDocument/2006/relationships/image" Target="../media/image4.png"/><Relationship Id="rId9" Type="http://schemas.openxmlformats.org/officeDocument/2006/relationships/image" Target="../media/image16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15.png"/><Relationship Id="rId8" Type="http://schemas.openxmlformats.org/officeDocument/2006/relationships/image" Target="../media/image1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2.png"/><Relationship Id="rId4" Type="http://schemas.openxmlformats.org/officeDocument/2006/relationships/image" Target="../media/image5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2.png"/><Relationship Id="rId4" Type="http://schemas.openxmlformats.org/officeDocument/2006/relationships/image" Target="../media/image4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2.png"/><Relationship Id="rId4" Type="http://schemas.openxmlformats.org/officeDocument/2006/relationships/image" Target="../media/image52.png"/><Relationship Id="rId5" Type="http://schemas.openxmlformats.org/officeDocument/2006/relationships/image" Target="../media/image3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7.png"/><Relationship Id="rId4" Type="http://schemas.openxmlformats.org/officeDocument/2006/relationships/image" Target="../media/image12.png"/><Relationship Id="rId5" Type="http://schemas.openxmlformats.org/officeDocument/2006/relationships/image" Target="../media/image3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2.png"/><Relationship Id="rId4" Type="http://schemas.openxmlformats.org/officeDocument/2006/relationships/image" Target="../media/image37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7.png"/><Relationship Id="rId4" Type="http://schemas.openxmlformats.org/officeDocument/2006/relationships/image" Target="../media/image12.png"/><Relationship Id="rId5" Type="http://schemas.openxmlformats.org/officeDocument/2006/relationships/image" Target="../media/image37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2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2.png"/><Relationship Id="rId4" Type="http://schemas.openxmlformats.org/officeDocument/2006/relationships/image" Target="../media/image5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2.png"/><Relationship Id="rId4" Type="http://schemas.openxmlformats.org/officeDocument/2006/relationships/image" Target="../media/image65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2.png"/><Relationship Id="rId4" Type="http://schemas.openxmlformats.org/officeDocument/2006/relationships/image" Target="../media/image48.png"/><Relationship Id="rId5" Type="http://schemas.openxmlformats.org/officeDocument/2006/relationships/image" Target="../media/image37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7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2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2.png"/><Relationship Id="rId4" Type="http://schemas.openxmlformats.org/officeDocument/2006/relationships/hyperlink" Target="https://www.digitalocean.com/community/tutorials/how-to-use-the-collections-module-in-python-3-es" TargetMode="External"/><Relationship Id="rId5" Type="http://schemas.openxmlformats.org/officeDocument/2006/relationships/image" Target="../media/image37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2.png"/><Relationship Id="rId4" Type="http://schemas.openxmlformats.org/officeDocument/2006/relationships/image" Target="../media/image37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2.png"/><Relationship Id="rId4" Type="http://schemas.openxmlformats.org/officeDocument/2006/relationships/image" Target="../media/image50.png"/><Relationship Id="rId5" Type="http://schemas.openxmlformats.org/officeDocument/2006/relationships/image" Target="../media/image37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2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2.png"/><Relationship Id="rId4" Type="http://schemas.openxmlformats.org/officeDocument/2006/relationships/image" Target="../media/image46.png"/><Relationship Id="rId5" Type="http://schemas.openxmlformats.org/officeDocument/2006/relationships/image" Target="../media/image3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2.png"/><Relationship Id="rId4" Type="http://schemas.openxmlformats.org/officeDocument/2006/relationships/image" Target="../media/image59.png"/><Relationship Id="rId5" Type="http://schemas.openxmlformats.org/officeDocument/2006/relationships/image" Target="../media/image37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2.png"/><Relationship Id="rId4" Type="http://schemas.openxmlformats.org/officeDocument/2006/relationships/hyperlink" Target="https://docs.hektorprofe.net/python/modulos-y-paquetes/modulo-collections/" TargetMode="Externa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2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2.png"/><Relationship Id="rId4" Type="http://schemas.openxmlformats.org/officeDocument/2006/relationships/image" Target="../media/image54.png"/><Relationship Id="rId5" Type="http://schemas.openxmlformats.org/officeDocument/2006/relationships/image" Target="../media/image37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2.png"/><Relationship Id="rId4" Type="http://schemas.openxmlformats.org/officeDocument/2006/relationships/image" Target="../media/image69.png"/><Relationship Id="rId5" Type="http://schemas.openxmlformats.org/officeDocument/2006/relationships/image" Target="../media/image64.png"/><Relationship Id="rId6" Type="http://schemas.openxmlformats.org/officeDocument/2006/relationships/image" Target="../media/image37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2.png"/><Relationship Id="rId4" Type="http://schemas.openxmlformats.org/officeDocument/2006/relationships/image" Target="../media/image56.png"/><Relationship Id="rId5" Type="http://schemas.openxmlformats.org/officeDocument/2006/relationships/hyperlink" Target="https://docs.python.org/3/library/datetime.html#strftime-and-strptime-behavior" TargetMode="External"/><Relationship Id="rId6" Type="http://schemas.openxmlformats.org/officeDocument/2006/relationships/image" Target="../media/image37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2.png"/><Relationship Id="rId4" Type="http://schemas.openxmlformats.org/officeDocument/2006/relationships/image" Target="../media/image58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2.png"/><Relationship Id="rId4" Type="http://schemas.openxmlformats.org/officeDocument/2006/relationships/image" Target="../media/image78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2.png"/><Relationship Id="rId4" Type="http://schemas.openxmlformats.org/officeDocument/2006/relationships/image" Target="../media/image60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hyperlink" Target="https://www.youtube.com/watch?v=6npp93ZIQgM&amp;ab_channel=v%C3%ADctorRomero" TargetMode="External"/><Relationship Id="rId11" Type="http://schemas.openxmlformats.org/officeDocument/2006/relationships/image" Target="../media/image20.png"/><Relationship Id="rId10" Type="http://schemas.openxmlformats.org/officeDocument/2006/relationships/image" Target="../media/image25.png"/><Relationship Id="rId9" Type="http://schemas.openxmlformats.org/officeDocument/2006/relationships/image" Target="../media/image11.png"/><Relationship Id="rId5" Type="http://schemas.openxmlformats.org/officeDocument/2006/relationships/hyperlink" Target="https://www.youtube.com/watch?v=6npp93ZIQgM&amp;ab_channel=v%C3%ADctorRomero" TargetMode="External"/><Relationship Id="rId6" Type="http://schemas.openxmlformats.org/officeDocument/2006/relationships/hyperlink" Target="https://www.youtube.com/watch?v=6npp93ZIQgM&amp;ab_channel=v%C3%ADctorRomero" TargetMode="External"/><Relationship Id="rId7" Type="http://schemas.openxmlformats.org/officeDocument/2006/relationships/image" Target="../media/image14.png"/><Relationship Id="rId8" Type="http://schemas.openxmlformats.org/officeDocument/2006/relationships/image" Target="../media/image7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Relationship Id="rId3" Type="http://schemas.openxmlformats.org/officeDocument/2006/relationships/hyperlink" Target="https://www.w3schools.com/python/module_math.asp" TargetMode="External"/><Relationship Id="rId4" Type="http://schemas.openxmlformats.org/officeDocument/2006/relationships/image" Target="../media/image12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2.png"/><Relationship Id="rId4" Type="http://schemas.openxmlformats.org/officeDocument/2006/relationships/image" Target="../media/image61.png"/><Relationship Id="rId5" Type="http://schemas.openxmlformats.org/officeDocument/2006/relationships/image" Target="../media/image67.png"/><Relationship Id="rId6" Type="http://schemas.openxmlformats.org/officeDocument/2006/relationships/image" Target="../media/image37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2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Relationship Id="rId3" Type="http://schemas.openxmlformats.org/officeDocument/2006/relationships/hyperlink" Target="https://www.geeksforgeeks.org/random-numbers-in-python/" TargetMode="External"/><Relationship Id="rId4" Type="http://schemas.openxmlformats.org/officeDocument/2006/relationships/image" Target="../media/image12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2.png"/><Relationship Id="rId4" Type="http://schemas.openxmlformats.org/officeDocument/2006/relationships/image" Target="../media/image63.png"/><Relationship Id="rId5" Type="http://schemas.openxmlformats.org/officeDocument/2006/relationships/image" Target="../media/image66.png"/><Relationship Id="rId6" Type="http://schemas.openxmlformats.org/officeDocument/2006/relationships/image" Target="../media/image79.png"/><Relationship Id="rId7" Type="http://schemas.openxmlformats.org/officeDocument/2006/relationships/image" Target="../media/image37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75.png"/><Relationship Id="rId4" Type="http://schemas.openxmlformats.org/officeDocument/2006/relationships/image" Target="../media/image70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80.png"/><Relationship Id="rId4" Type="http://schemas.openxmlformats.org/officeDocument/2006/relationships/image" Target="../media/image72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Relationship Id="rId3" Type="http://schemas.openxmlformats.org/officeDocument/2006/relationships/hyperlink" Target="https://colab.research.google.com/drive/1QVjLvK3XTl73_Jh98_zo9Hh9ohppATZO?usp=sharing" TargetMode="External"/><Relationship Id="rId4" Type="http://schemas.openxmlformats.org/officeDocument/2006/relationships/image" Target="../media/image71.png"/><Relationship Id="rId5" Type="http://schemas.openxmlformats.org/officeDocument/2006/relationships/image" Target="../media/image81.png"/><Relationship Id="rId6" Type="http://schemas.openxmlformats.org/officeDocument/2006/relationships/image" Target="../media/image76.png"/><Relationship Id="rId7" Type="http://schemas.openxmlformats.org/officeDocument/2006/relationships/image" Target="../media/image77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74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74.png"/><Relationship Id="rId4" Type="http://schemas.openxmlformats.org/officeDocument/2006/relationships/image" Target="../media/image8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27.png"/><Relationship Id="rId5" Type="http://schemas.openxmlformats.org/officeDocument/2006/relationships/image" Target="../media/image21.png"/><Relationship Id="rId6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/>
        </p:nvSpPr>
        <p:spPr>
          <a:xfrm>
            <a:off x="2022750" y="2009038"/>
            <a:ext cx="50355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Scripts, Módulos y Paquetes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2022750" y="1633175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Clase 15. </a:t>
            </a:r>
            <a:r>
              <a:rPr b="0" i="0" lang="es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Python</a:t>
            </a:r>
            <a:endParaRPr b="0" i="0" sz="1400" u="none" cap="none" strike="noStrike"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1" name="Google Shape;101;p2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/>
        </p:nvSpPr>
        <p:spPr>
          <a:xfrm>
            <a:off x="1398000" y="20754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SCRIPTS CON ARGUMENTOS</a:t>
            </a:r>
            <a:endParaRPr b="0" i="1" sz="37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08" name="Google Shape;208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5"/>
          <p:cNvSpPr txBox="1"/>
          <p:nvPr/>
        </p:nvSpPr>
        <p:spPr>
          <a:xfrm>
            <a:off x="896491" y="469058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¿Qué son?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15" name="Google Shape;215;p35"/>
          <p:cNvSpPr txBox="1"/>
          <p:nvPr/>
        </p:nvSpPr>
        <p:spPr>
          <a:xfrm>
            <a:off x="551100" y="1532825"/>
            <a:ext cx="7623300" cy="30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Ahora sabemos como crear scripts, pero la idea era tener una entrada de datos, no?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datos que se van a enviar se denominan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argumentos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son valores que se pasan al ejecutar un script para que este mismo después los modifique o haga lo que programemos con estos datos.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6"/>
          <p:cNvSpPr txBox="1"/>
          <p:nvPr/>
        </p:nvSpPr>
        <p:spPr>
          <a:xfrm>
            <a:off x="896491" y="469058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Pasar Argumentos a un Script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2" name="Google Shape;222;p36"/>
          <p:cNvSpPr txBox="1"/>
          <p:nvPr/>
        </p:nvSpPr>
        <p:spPr>
          <a:xfrm>
            <a:off x="532725" y="1761425"/>
            <a:ext cx="8100000" cy="18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 consola (cmd), lo pasamos como si fuera un texto extra a añadir: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!python primer_script.py argumentos</a:t>
            </a:r>
            <a:endParaRPr b="1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 se enviará como texto, pero, podemos enviar varios valores.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7"/>
          <p:cNvSpPr txBox="1"/>
          <p:nvPr/>
        </p:nvSpPr>
        <p:spPr>
          <a:xfrm>
            <a:off x="896491" y="469058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Enviar Strings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9" name="Google Shape;229;p37"/>
          <p:cNvSpPr txBox="1"/>
          <p:nvPr/>
        </p:nvSpPr>
        <p:spPr>
          <a:xfrm>
            <a:off x="468425" y="1532825"/>
            <a:ext cx="8238900" cy="30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 este caso, primero debemos llamar a nuestro script separado por espacios y entre comillas, de la siguiente forma: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!python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primer_script.py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  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“Cadena”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[1,2,3,4]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1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8"/>
          <p:cNvSpPr txBox="1"/>
          <p:nvPr/>
        </p:nvSpPr>
        <p:spPr>
          <a:xfrm>
            <a:off x="896491" y="469058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Scripts con Argumentos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36" name="Google Shape;236;p38"/>
          <p:cNvSpPr txBox="1"/>
          <p:nvPr/>
        </p:nvSpPr>
        <p:spPr>
          <a:xfrm>
            <a:off x="606200" y="1532825"/>
            <a:ext cx="8174400" cy="17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Tenemos que ir al script y editarlo. Primero importamos una librería llamada </a:t>
            </a:r>
            <a:r>
              <a:rPr b="0" i="0" lang="es" sz="1800" u="none" cap="none" strike="noStrike">
                <a:solidFill>
                  <a:srgbClr val="121212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sys</a:t>
            </a:r>
            <a:r>
              <a:rPr b="0" i="0" lang="es" sz="1800" u="none" cap="none" strike="noStrike">
                <a:solidFill>
                  <a:srgbClr val="BA212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después imprimimos los argumentos usando la librería.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7" name="Google Shape;237;p38"/>
          <p:cNvSpPr txBox="1"/>
          <p:nvPr/>
        </p:nvSpPr>
        <p:spPr>
          <a:xfrm>
            <a:off x="3019950" y="3159575"/>
            <a:ext cx="3000000" cy="747300"/>
          </a:xfrm>
          <a:prstGeom prst="rect">
            <a:avLst/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s" sz="17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import sys</a:t>
            </a:r>
            <a:endParaRPr b="1" i="0" sz="17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s" sz="17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print(sys.argv)</a:t>
            </a:r>
            <a:endParaRPr b="1" i="0" sz="13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38" name="Google Shape;238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51515" y="202075"/>
            <a:ext cx="877306" cy="980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9"/>
          <p:cNvSpPr txBox="1"/>
          <p:nvPr/>
        </p:nvSpPr>
        <p:spPr>
          <a:xfrm>
            <a:off x="896491" y="469058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Scripts con Argumentos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45" name="Google Shape;245;p39"/>
          <p:cNvSpPr txBox="1"/>
          <p:nvPr/>
        </p:nvSpPr>
        <p:spPr>
          <a:xfrm>
            <a:off x="330650" y="1532825"/>
            <a:ext cx="8404200" cy="3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 ejecutar el script podemos ver que devuelve una lista con una cadena que contiene el nombre del script y los argumentos que le pasamos. Siempre el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primer argumento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lista </a:t>
            </a:r>
            <a:r>
              <a:rPr b="1" i="1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sys.argv (sys.argv[0])</a:t>
            </a:r>
            <a:r>
              <a:rPr b="1" i="1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el propio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nombre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del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script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lo siguiente son los argumentos que hemos mandado, como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string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int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list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respectivamente.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7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['primer_script.py', "'hola'", '1', '[1,2,3]']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                                                                                                                                  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46" name="Google Shape;246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51515" y="202075"/>
            <a:ext cx="877306" cy="980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0"/>
          <p:cNvSpPr txBox="1"/>
          <p:nvPr/>
        </p:nvSpPr>
        <p:spPr>
          <a:xfrm>
            <a:off x="1506100" y="392850"/>
            <a:ext cx="5529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Script con Argumentos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53" name="Google Shape;253;p40"/>
          <p:cNvSpPr txBox="1"/>
          <p:nvPr/>
        </p:nvSpPr>
        <p:spPr>
          <a:xfrm>
            <a:off x="552675" y="1209850"/>
            <a:ext cx="7683900" cy="3207600"/>
          </a:xfrm>
          <a:prstGeom prst="rect">
            <a:avLst/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import sys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# Comprobación de seguridad, ejecutar sólo si se</a:t>
            </a:r>
            <a:r>
              <a:rPr b="0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FF00FF"/>
                </a:highlight>
                <a:latin typeface="Roboto Mono"/>
                <a:ea typeface="Roboto Mono"/>
                <a:cs typeface="Roboto Mono"/>
                <a:sym typeface="Roboto Mono"/>
              </a:rPr>
              <a:t>reciben 2 argumentos</a:t>
            </a: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 reales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if len(sys.argv) == 3: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    texto = sys.argv[1]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    repeticiones = int(sys.argv[2])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    for r in range(repeticiones):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        print(texto)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else: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    print("Error - Introduce los argumentos correctamente")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    print('Ejemplo: escribir_lineas.py "Texto" 5')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54" name="Google Shape;254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51515" y="202075"/>
            <a:ext cx="877306" cy="980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41"/>
          <p:cNvSpPr txBox="1"/>
          <p:nvPr/>
        </p:nvSpPr>
        <p:spPr>
          <a:xfrm>
            <a:off x="896491" y="469058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Scripts con Argumentos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1" name="Google Shape;261;p41"/>
          <p:cNvSpPr txBox="1"/>
          <p:nvPr/>
        </p:nvSpPr>
        <p:spPr>
          <a:xfrm>
            <a:off x="532725" y="1532825"/>
            <a:ext cx="8146800" cy="3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 ejecutar el script podemos ver que devuelve una lista con una cadena que contiene el nombre del script y los argumentos que le pasamos. Siempre el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primer argumento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lista </a:t>
            </a:r>
            <a:r>
              <a:rPr b="0" i="1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sys.argv (sys.argv[0])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el propio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nombre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del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script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7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['primer_script.py', "'hola'", '1', '[1,2,3]']    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                                                                                                                              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62" name="Google Shape;26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51515" y="202075"/>
            <a:ext cx="877306" cy="980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2"/>
          <p:cNvSpPr txBox="1"/>
          <p:nvPr/>
        </p:nvSpPr>
        <p:spPr>
          <a:xfrm>
            <a:off x="1048891" y="469058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Scripts con Argumentos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9" name="Google Shape;269;p42"/>
          <p:cNvSpPr txBox="1"/>
          <p:nvPr/>
        </p:nvSpPr>
        <p:spPr>
          <a:xfrm>
            <a:off x="495975" y="1532825"/>
            <a:ext cx="8136600" cy="21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Haremos un script que printee un argumento las veces que se indique por argumento, es decir, si paso los argumentos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“Hola” y 5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 imprimirá “Hola” 5 veces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Empecemos creando un nuevo archivo llamado </a:t>
            </a:r>
            <a:r>
              <a:rPr b="1" i="1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repeticion.py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editemoslo.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70" name="Google Shape;270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51515" y="202075"/>
            <a:ext cx="877306" cy="980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3"/>
          <p:cNvSpPr txBox="1"/>
          <p:nvPr/>
        </p:nvSpPr>
        <p:spPr>
          <a:xfrm>
            <a:off x="1131466" y="469058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Scripts con Argumentos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77" name="Google Shape;277;p43"/>
          <p:cNvSpPr txBox="1"/>
          <p:nvPr/>
        </p:nvSpPr>
        <p:spPr>
          <a:xfrm>
            <a:off x="896500" y="1464525"/>
            <a:ext cx="6549600" cy="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escribimos el siguiente script estaría funcionando: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8" name="Google Shape;278;p43"/>
          <p:cNvSpPr txBox="1"/>
          <p:nvPr/>
        </p:nvSpPr>
        <p:spPr>
          <a:xfrm>
            <a:off x="841250" y="2025900"/>
            <a:ext cx="7791300" cy="1391400"/>
          </a:xfrm>
          <a:prstGeom prst="rect">
            <a:avLst/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import sys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cadena = sys.argv[1]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repeticiones = int(sys.argv[2])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for repeticion in   range(repeticiones):</a:t>
            </a:r>
            <a:endParaRPr b="1" i="0" sz="14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    print(cadena)</a:t>
            </a:r>
            <a:endParaRPr b="1" i="0" sz="1000" u="none" cap="none" strike="noStrike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9" name="Google Shape;279;p43"/>
          <p:cNvSpPr txBox="1"/>
          <p:nvPr/>
        </p:nvSpPr>
        <p:spPr>
          <a:xfrm>
            <a:off x="841250" y="3858288"/>
            <a:ext cx="6549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Nota: </a:t>
            </a:r>
            <a:r>
              <a:rPr b="0" i="0" lang="es" sz="140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no pasamos los argumentos que pide el script, nos va a fallar. Para eso debemos comprobar que existen los argumentos o comprobar la longitud de la lista validandolo con if-else</a:t>
            </a:r>
            <a:endParaRPr b="0" i="0" sz="1400" u="none" cap="none" strike="noStrike">
              <a:solidFill>
                <a:srgbClr val="000000"/>
              </a:solidFill>
              <a:highlight>
                <a:srgbClr val="E0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0" name="Google Shape;280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51515" y="202075"/>
            <a:ext cx="877306" cy="980534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3"/>
          <p:cNvSpPr txBox="1"/>
          <p:nvPr/>
        </p:nvSpPr>
        <p:spPr>
          <a:xfrm>
            <a:off x="428450" y="3858300"/>
            <a:ext cx="41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444444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👉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RECUERDA PONER A GRABAR LA CLASE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7" name="Google Shape;10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950" y="3210488"/>
            <a:ext cx="892100" cy="7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/>
        </p:nvSpPr>
        <p:spPr>
          <a:xfrm>
            <a:off x="809552" y="2556000"/>
            <a:ext cx="75249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" sz="4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¡APROBEMOS!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 estimado: 10 minutos (Pensarlo 1 minuto y lo realizaremos junto al profe ♥)</a:t>
            </a:r>
            <a:endParaRPr b="0" i="0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87" name="Google Shape;28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5"/>
          <p:cNvSpPr txBox="1"/>
          <p:nvPr/>
        </p:nvSpPr>
        <p:spPr>
          <a:xfrm>
            <a:off x="932775" y="1153350"/>
            <a:ext cx="7407000" cy="3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 un script llamado </a:t>
            </a:r>
            <a:r>
              <a:rPr b="1" i="1" lang="es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aprobado.py</a:t>
            </a:r>
            <a:r>
              <a:rPr b="0" i="0" lang="es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realice lo siguiente:</a:t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700"/>
              <a:buFont typeface="Helvetica Neue"/>
              <a:buAutoNum type="arabicPeriod"/>
            </a:pPr>
            <a:r>
              <a:rPr b="0" i="0" lang="es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Debe tomar 2 argumentos, ambos números enteros del 0 al 10, sino, mostrar un error.</a:t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700"/>
              <a:buFont typeface="Helvetica Neue"/>
              <a:buAutoNum type="arabicPeriod"/>
            </a:pPr>
            <a:r>
              <a:rPr b="0" i="0" lang="es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ambos valores son mayores o igual a 7 devolver imprimir “Promocionado”</a:t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700"/>
              <a:buFont typeface="Helvetica Neue"/>
              <a:buAutoNum type="arabicPeriod"/>
            </a:pPr>
            <a:r>
              <a:rPr b="0" i="0" lang="es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ambos valores son mayor o igual a 4 imprimir “Aprobado, debe rendir final”</a:t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5" name="Google Shape;295;p45"/>
          <p:cNvSpPr txBox="1"/>
          <p:nvPr/>
        </p:nvSpPr>
        <p:spPr>
          <a:xfrm>
            <a:off x="2183550" y="433800"/>
            <a:ext cx="4776900" cy="5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1" lang="es" sz="2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¡APROBEMOS! 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6" name="Google Shape;296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6"/>
          <p:cNvSpPr txBox="1"/>
          <p:nvPr/>
        </p:nvSpPr>
        <p:spPr>
          <a:xfrm>
            <a:off x="932875" y="999000"/>
            <a:ext cx="7699800" cy="3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700"/>
              <a:buFont typeface="Helvetica Neue"/>
              <a:buAutoNum type="arabicPeriod" startAt="4"/>
            </a:pPr>
            <a:r>
              <a:rPr b="0" i="0" lang="es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uno de los dos valores es menor a 4 imprimir “Desaprobado, debe recuperar el primer parcial” (Si el primer argumento es 3 debe recuperar el primer parcial, si no, debe decir lo mismo pero con segundo parcial)</a:t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700"/>
              <a:buFont typeface="Helvetica Neue"/>
              <a:buAutoNum type="arabicPeriod" startAt="4"/>
            </a:pPr>
            <a:r>
              <a:rPr b="0" i="0" lang="es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ambos argumentos son menores a 4 debe imprimir “Desaprobó ambos parciales, debe recursar”</a:t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700"/>
              <a:buFont typeface="Helvetica Neue"/>
              <a:buAutoNum type="arabicPeriod" startAt="4"/>
            </a:pPr>
            <a:r>
              <a:rPr b="0" i="0" lang="es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 caso de no mostrar uno o ambos argumentos debe mostrar información de como usar el script.</a:t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3" name="Google Shape;303;p46"/>
          <p:cNvSpPr txBox="1"/>
          <p:nvPr/>
        </p:nvSpPr>
        <p:spPr>
          <a:xfrm>
            <a:off x="2183550" y="433800"/>
            <a:ext cx="4776900" cy="5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1" lang="es" sz="2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¡APROBEMOS!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04" name="Google Shape;304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MÓDULO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10" name="Google Shape;31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8"/>
          <p:cNvSpPr txBox="1"/>
          <p:nvPr/>
        </p:nvSpPr>
        <p:spPr>
          <a:xfrm>
            <a:off x="468000" y="1073675"/>
            <a:ext cx="7941900" cy="31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módulo es un archivo que consta de código Python. Puede definir funciones, clases y variables. También puede incluir código ejecutable.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trata de un archivo con extensión </a:t>
            </a:r>
            <a:r>
              <a:rPr b="0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.py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b="0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.pyc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(Python compilado) que posee su propio espacio de nombres y que puede contener variables, funciones, clases e incluso otros módulos.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16" name="Google Shape;316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48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¿Qué es?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8" name="Google Shape;318;p48"/>
          <p:cNvSpPr txBox="1"/>
          <p:nvPr/>
        </p:nvSpPr>
        <p:spPr>
          <a:xfrm>
            <a:off x="66600" y="4668000"/>
            <a:ext cx="278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Fuente</a:t>
            </a:r>
            <a:r>
              <a:rPr b="0" i="0" lang="es" sz="1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b="0" i="0" lang="es" sz="16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codigofuente.org</a:t>
            </a:r>
            <a:endParaRPr b="0" i="0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9"/>
          <p:cNvSpPr txBox="1"/>
          <p:nvPr/>
        </p:nvSpPr>
        <p:spPr>
          <a:xfrm>
            <a:off x="647625" y="1683275"/>
            <a:ext cx="7964100" cy="18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módulo permite organizar lógicamente el código Python. Agrupar el código relacionado en un módulo hace que el código sea más fácil de entender y usar. Un módulo es un objeto de Python con atributos de nombres arbitrarios que puede enlazar y luego referenciar.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24" name="Google Shape;324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9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¿Para qué sirve?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6" name="Google Shape;326;p49"/>
          <p:cNvSpPr txBox="1"/>
          <p:nvPr/>
        </p:nvSpPr>
        <p:spPr>
          <a:xfrm>
            <a:off x="66600" y="4668000"/>
            <a:ext cx="278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Fuente</a:t>
            </a:r>
            <a:r>
              <a:rPr b="0" i="0" lang="es" sz="1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b="0" i="0" lang="es" sz="16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codigofuente.org</a:t>
            </a:r>
            <a:endParaRPr b="0" i="0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0"/>
          <p:cNvSpPr txBox="1"/>
          <p:nvPr/>
        </p:nvSpPr>
        <p:spPr>
          <a:xfrm>
            <a:off x="495225" y="1683275"/>
            <a:ext cx="7963800" cy="19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Sirve para organizar y reutilizar el código (modularización y reutilización). Se genera uno creando un archivo con extensión </a:t>
            </a:r>
            <a:r>
              <a:rPr b="0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 Light"/>
                <a:ea typeface="Roboto Mono Light"/>
                <a:cs typeface="Roboto Mono Light"/>
                <a:sym typeface="Roboto Mono Light"/>
              </a:rPr>
              <a:t>.py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(o </a:t>
            </a:r>
            <a:r>
              <a:rPr b="0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 Light"/>
                <a:ea typeface="Roboto Mono Light"/>
                <a:cs typeface="Roboto Mono Light"/>
                <a:sym typeface="Roboto Mono Light"/>
              </a:rPr>
              <a:t>.pyc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archivo en C) y guardándolo donde nos interese.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Básicamente utilizaremos módulos para organizar y reutilizar nuestro código.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32" name="Google Shape;33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50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¿Para qué sirve?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4" name="Google Shape;334;p50"/>
          <p:cNvSpPr txBox="1"/>
          <p:nvPr/>
        </p:nvSpPr>
        <p:spPr>
          <a:xfrm>
            <a:off x="66600" y="4668000"/>
            <a:ext cx="278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Fuente</a:t>
            </a:r>
            <a:r>
              <a:rPr b="0" i="0" lang="es" sz="1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b="0" i="0" lang="es" sz="16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codigofuente.org</a:t>
            </a:r>
            <a:endParaRPr b="0" i="0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1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CREACIÓN DEL MÓDULO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40" name="Google Shape;340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2"/>
          <p:cNvSpPr txBox="1"/>
          <p:nvPr/>
        </p:nvSpPr>
        <p:spPr>
          <a:xfrm>
            <a:off x="370600" y="1174300"/>
            <a:ext cx="8027400" cy="20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 </a:t>
            </a:r>
            <a:r>
              <a:rPr b="0" i="0" lang="es" sz="1800" u="none" cap="none" strike="noStrike">
                <a:solidFill>
                  <a:srgbClr val="3CEFA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 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Paso cero: por primera vez en el curso y de ahora en más nos desprendemos de Colabs…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pasamos a un IDE más robusto y con más funcionalidades. En nuestro caso Visual Studio Code.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46" name="Google Shape;346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52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48" name="Google Shape;348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98750" y="2209200"/>
            <a:ext cx="2946488" cy="16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/>
        </p:nvSpPr>
        <p:spPr>
          <a:xfrm>
            <a:off x="370600" y="1174300"/>
            <a:ext cx="8027400" cy="20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Creamos una carpeta, donde más cómodo te sientas.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Abrimos nuestro editor (VCS) y entramos a la carpeta del punto 1.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Creamos un archivo con la extensión .py. En el ejemplo se llamará 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funciones_matematicas.py.</a:t>
            </a:r>
            <a:endParaRPr b="0" i="0" sz="1800" u="none" cap="none" strike="noStrike">
              <a:solidFill>
                <a:srgbClr val="000000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Creamos algunas funciones simples en ese módulo, veamos mi ejemplo: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55" name="Google Shape;355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53"/>
          <p:cNvPicPr preferRelativeResize="0"/>
          <p:nvPr/>
        </p:nvPicPr>
        <p:blipFill rotWithShape="1">
          <a:blip r:embed="rId4">
            <a:alphaModFix/>
          </a:blip>
          <a:srcRect b="23791" l="0" r="0" t="0"/>
          <a:stretch/>
        </p:blipFill>
        <p:spPr>
          <a:xfrm>
            <a:off x="1449525" y="3316750"/>
            <a:ext cx="5620175" cy="1545725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53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58" name="Google Shape;358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/>
          <p:nvPr/>
        </p:nvSpPr>
        <p:spPr>
          <a:xfrm>
            <a:off x="3979775" y="1134750"/>
            <a:ext cx="46248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 los primeros scripts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Conocer la estructura de un módulo.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 módulos y paquetes en Python.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 nuevas librerías.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14" name="Google Shape;11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7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DE LA CLASE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16" name="Google Shape;116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54"/>
          <p:cNvSpPr txBox="1"/>
          <p:nvPr/>
        </p:nvSpPr>
        <p:spPr>
          <a:xfrm>
            <a:off x="553969" y="1817250"/>
            <a:ext cx="78309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Hasta ahora parece que no es nada nuevo, ¿Verdad?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Efectivamente es lo mismo de siempre. Pero, aquí viene lo nuevo e interesante: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Vamos a llamar a esas funciones desde otro archivo.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65" name="Google Shape;365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05225" y="3302700"/>
            <a:ext cx="1944325" cy="162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5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78738" y="44990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55"/>
          <p:cNvSpPr txBox="1"/>
          <p:nvPr/>
        </p:nvSpPr>
        <p:spPr>
          <a:xfrm>
            <a:off x="477775" y="1512450"/>
            <a:ext cx="82767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5.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 otro archivo .py, se llamara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uso.py</a:t>
            </a:r>
            <a:endParaRPr b="1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6.</a:t>
            </a:r>
            <a:r>
              <a:rPr b="0" i="0" lang="es" sz="1800" u="none" cap="none" strike="noStrike">
                <a:solidFill>
                  <a:srgbClr val="3CEFA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1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Ahora viene lo nuevo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si queremos que desde uso.py se puede acceder a todo lo realizado en funciones_matematicas.py tenemos que escribir arriba de todo: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import funciones_matematicas</a:t>
            </a:r>
            <a:endParaRPr b="1" i="0" sz="18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3" name="Google Shape;373;p55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74" name="Google Shape;374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56"/>
          <p:cNvSpPr txBox="1"/>
          <p:nvPr/>
        </p:nvSpPr>
        <p:spPr>
          <a:xfrm>
            <a:off x="325375" y="1283850"/>
            <a:ext cx="82767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 casi estamos, pero no alcanza con solo escribir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Roboto Mono Light"/>
                <a:ea typeface="Roboto Mono Light"/>
                <a:cs typeface="Roboto Mono Light"/>
                <a:sym typeface="Roboto Mono Light"/>
              </a:rPr>
              <a:t> </a:t>
            </a:r>
            <a:r>
              <a:rPr b="1" i="0" lang="es" sz="1800" u="none" cap="none" strike="noStrike">
                <a:solidFill>
                  <a:srgbClr val="E8E7E3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import funciones_matematicas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luego cada vez que quieras hacer referencia  a algo de ese módulo deberás escribir antes de un punto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funciones_matematicas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análogo a como hacíamos con los objetos.  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81" name="Google Shape;381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67324" y="3160200"/>
            <a:ext cx="4412700" cy="167975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56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83" name="Google Shape;383;p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57"/>
          <p:cNvSpPr txBox="1"/>
          <p:nvPr/>
        </p:nvSpPr>
        <p:spPr>
          <a:xfrm>
            <a:off x="758894" y="1726850"/>
            <a:ext cx="78309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Ahora al ejecutar, estarás viendo el resultado de la suma o de cualquier otra función que hayas creado en tu módulo. Para evitar escribir a cada rato el nombre del módulo, hay una alternativa muy útil: Podemos reemplazar el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import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por: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from funciones_matematicas import suma</a:t>
            </a:r>
            <a:endParaRPr b="0" i="0" sz="18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0" name="Google Shape;390;p57"/>
          <p:cNvSpPr txBox="1"/>
          <p:nvPr/>
        </p:nvSpPr>
        <p:spPr>
          <a:xfrm>
            <a:off x="4414100" y="4414075"/>
            <a:ext cx="520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😎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57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92" name="Google Shape;392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58"/>
          <p:cNvSpPr txBox="1"/>
          <p:nvPr/>
        </p:nvSpPr>
        <p:spPr>
          <a:xfrm>
            <a:off x="758894" y="1803050"/>
            <a:ext cx="78309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opción anterior, es una buena alternativa cuando son pocas las funciones que a usar de un módulo. </a:t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 vamos a usar muchas, o todas, será mejor que usemos:</a:t>
            </a:r>
            <a:endParaRPr b="1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from funciones_matematicas import *</a:t>
            </a:r>
            <a:endParaRPr b="1" i="0" sz="18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9" name="Google Shape;399;p58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00" name="Google Shape;400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9"/>
          <p:cNvSpPr txBox="1"/>
          <p:nvPr/>
        </p:nvSpPr>
        <p:spPr>
          <a:xfrm>
            <a:off x="1004588" y="1404000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s" sz="3000" u="none" cap="none" strike="noStrike">
                <a:solidFill>
                  <a:srgbClr val="EEFF41"/>
                </a:solidFill>
                <a:latin typeface="Anton"/>
                <a:ea typeface="Anton"/>
                <a:cs typeface="Anton"/>
                <a:sym typeface="Anton"/>
              </a:rPr>
              <a:t>EJEMPLO EN VIVO</a:t>
            </a:r>
            <a:endParaRPr b="0" i="1" sz="3000" u="none" cap="none" strike="noStrike">
              <a:solidFill>
                <a:srgbClr val="EEFF4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Retomamos el Desafío “Olimpiadas”.</a:t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Vamos a crear un módulo para trabajar con la clase “Atleta” </a:t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06" name="Google Shape;406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25" y="42162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60"/>
          <p:cNvSpPr txBox="1"/>
          <p:nvPr/>
        </p:nvSpPr>
        <p:spPr>
          <a:xfrm>
            <a:off x="739500" y="1153439"/>
            <a:ext cx="762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Primero generamos un archivo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atleta.py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donde ese será nuestro módulo.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3" name="Google Shape;413;p60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Creando un Módulo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14" name="Google Shape;414;p60"/>
          <p:cNvPicPr preferRelativeResize="0"/>
          <p:nvPr/>
        </p:nvPicPr>
        <p:blipFill rotWithShape="1">
          <a:blip r:embed="rId4">
            <a:alphaModFix/>
          </a:blip>
          <a:srcRect b="4761" l="0" r="0" t="0"/>
          <a:stretch/>
        </p:blipFill>
        <p:spPr>
          <a:xfrm>
            <a:off x="769618" y="1650200"/>
            <a:ext cx="7766157" cy="30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6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61"/>
          <p:cNvSpPr txBox="1"/>
          <p:nvPr/>
        </p:nvSpPr>
        <p:spPr>
          <a:xfrm>
            <a:off x="762000" y="1143000"/>
            <a:ext cx="627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Luego creamos un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Atleta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desde uso.py.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2" name="Google Shape;422;p61"/>
          <p:cNvPicPr preferRelativeResize="0"/>
          <p:nvPr/>
        </p:nvPicPr>
        <p:blipFill rotWithShape="1">
          <a:blip r:embed="rId4">
            <a:alphaModFix/>
          </a:blip>
          <a:srcRect b="4761" l="0" r="0" t="0"/>
          <a:stretch/>
        </p:blipFill>
        <p:spPr>
          <a:xfrm>
            <a:off x="769618" y="1650200"/>
            <a:ext cx="7766157" cy="3009424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61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Creando un Módulo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24" name="Google Shape;424;p6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62"/>
          <p:cNvSpPr txBox="1"/>
          <p:nvPr/>
        </p:nvSpPr>
        <p:spPr>
          <a:xfrm>
            <a:off x="1063725" y="1338250"/>
            <a:ext cx="78309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Así quedó nuestra carpeta inicial, la que hicimos en el paso 1: 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31" name="Google Shape;431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60950" y="2169950"/>
            <a:ext cx="4137325" cy="193910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62"/>
          <p:cNvSpPr txBox="1"/>
          <p:nvPr/>
        </p:nvSpPr>
        <p:spPr>
          <a:xfrm>
            <a:off x="2187450" y="400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Creando un Módulo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33" name="Google Shape;433;p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3"/>
          <p:cNvSpPr txBox="1"/>
          <p:nvPr/>
        </p:nvSpPr>
        <p:spPr>
          <a:xfrm>
            <a:off x="809550" y="2347775"/>
            <a:ext cx="7524900" cy="14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" sz="4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Primer módulo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28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 un módulo que tenga una clase con atributos y métodos. Instanciar a la clase llamando al módulo desde otro archivo .py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39" name="Google Shape;439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63"/>
          <p:cNvSpPr txBox="1"/>
          <p:nvPr/>
        </p:nvSpPr>
        <p:spPr>
          <a:xfrm>
            <a:off x="2741475" y="4372475"/>
            <a:ext cx="3799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 estimado: 10 minutos.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/>
          <p:nvPr/>
        </p:nvSpPr>
        <p:spPr>
          <a:xfrm>
            <a:off x="3626850" y="1163625"/>
            <a:ext cx="2157900" cy="3138600"/>
          </a:xfrm>
          <a:prstGeom prst="rect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8"/>
          <p:cNvSpPr/>
          <p:nvPr/>
        </p:nvSpPr>
        <p:spPr>
          <a:xfrm>
            <a:off x="37786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4" name="Google Shape;124;p28"/>
          <p:cNvCxnSpPr/>
          <p:nvPr/>
        </p:nvCxnSpPr>
        <p:spPr>
          <a:xfrm>
            <a:off x="37611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" name="Google Shape;125;p28"/>
          <p:cNvCxnSpPr/>
          <p:nvPr/>
        </p:nvCxnSpPr>
        <p:spPr>
          <a:xfrm>
            <a:off x="37611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" name="Google Shape;126;p28"/>
          <p:cNvCxnSpPr/>
          <p:nvPr/>
        </p:nvCxnSpPr>
        <p:spPr>
          <a:xfrm>
            <a:off x="37611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" name="Google Shape;127;p28"/>
          <p:cNvCxnSpPr/>
          <p:nvPr/>
        </p:nvCxnSpPr>
        <p:spPr>
          <a:xfrm>
            <a:off x="37611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8" name="Google Shape;128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620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8"/>
          <p:cNvSpPr/>
          <p:nvPr/>
        </p:nvSpPr>
        <p:spPr>
          <a:xfrm>
            <a:off x="1243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8"/>
          <p:cNvSpPr/>
          <p:nvPr/>
        </p:nvSpPr>
        <p:spPr>
          <a:xfrm>
            <a:off x="1395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1" name="Google Shape;131;p28"/>
          <p:cNvCxnSpPr/>
          <p:nvPr/>
        </p:nvCxnSpPr>
        <p:spPr>
          <a:xfrm>
            <a:off x="1377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28"/>
          <p:cNvCxnSpPr/>
          <p:nvPr/>
        </p:nvCxnSpPr>
        <p:spPr>
          <a:xfrm>
            <a:off x="1377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" name="Google Shape;133;p28"/>
          <p:cNvCxnSpPr/>
          <p:nvPr/>
        </p:nvCxnSpPr>
        <p:spPr>
          <a:xfrm>
            <a:off x="1377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" name="Google Shape;134;p28"/>
          <p:cNvCxnSpPr/>
          <p:nvPr/>
        </p:nvCxnSpPr>
        <p:spPr>
          <a:xfrm>
            <a:off x="1377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5" name="Google Shape;135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66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8"/>
          <p:cNvSpPr/>
          <p:nvPr/>
        </p:nvSpPr>
        <p:spPr>
          <a:xfrm>
            <a:off x="6010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b="0" i="0" lang="es" sz="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           </a:t>
            </a:r>
            <a:endParaRPr b="0" i="0" sz="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7" name="Google Shape;137;p28"/>
          <p:cNvSpPr/>
          <p:nvPr/>
        </p:nvSpPr>
        <p:spPr>
          <a:xfrm>
            <a:off x="6162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Clase 16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8"/>
          <p:cNvSpPr txBox="1"/>
          <p:nvPr/>
        </p:nvSpPr>
        <p:spPr>
          <a:xfrm>
            <a:off x="14260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14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6144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" name="Google Shape;140;p28"/>
          <p:cNvCxnSpPr/>
          <p:nvPr/>
        </p:nvCxnSpPr>
        <p:spPr>
          <a:xfrm>
            <a:off x="6144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" name="Google Shape;141;p28"/>
          <p:cNvCxnSpPr/>
          <p:nvPr/>
        </p:nvCxnSpPr>
        <p:spPr>
          <a:xfrm>
            <a:off x="6144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" name="Google Shape;142;p28"/>
          <p:cNvCxnSpPr/>
          <p:nvPr/>
        </p:nvCxnSpPr>
        <p:spPr>
          <a:xfrm>
            <a:off x="6144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3" name="Google Shape;143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33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8"/>
          <p:cNvSpPr txBox="1"/>
          <p:nvPr/>
        </p:nvSpPr>
        <p:spPr>
          <a:xfrm>
            <a:off x="1398000" y="2136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CRONOGRAMA DEL CURSO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14202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Herencias</a:t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6" name="Google Shape;146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59650" y="2990948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8"/>
          <p:cNvSpPr txBox="1"/>
          <p:nvPr/>
        </p:nvSpPr>
        <p:spPr>
          <a:xfrm>
            <a:off x="1788025" y="30130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HERENCIA MÚLTIPLE</a:t>
            </a:r>
            <a:endParaRPr b="0" i="0" sz="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48" name="Google Shape;148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00975" y="2475062"/>
            <a:ext cx="424500" cy="42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 txBox="1"/>
          <p:nvPr/>
        </p:nvSpPr>
        <p:spPr>
          <a:xfrm>
            <a:off x="1788025" y="2495186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DEFINICIÓN DE CLASE ANIMAL</a:t>
            </a:r>
            <a:endParaRPr b="0" i="0" sz="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0" name="Google Shape;150;p28"/>
          <p:cNvSpPr txBox="1"/>
          <p:nvPr/>
        </p:nvSpPr>
        <p:spPr>
          <a:xfrm>
            <a:off x="37882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15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1" name="Google Shape;151;p28"/>
          <p:cNvSpPr txBox="1"/>
          <p:nvPr/>
        </p:nvSpPr>
        <p:spPr>
          <a:xfrm>
            <a:off x="37824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Módulos y Paquetes</a:t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2" name="Google Shape;152;p2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898050" y="2990948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 txBox="1"/>
          <p:nvPr/>
        </p:nvSpPr>
        <p:spPr>
          <a:xfrm>
            <a:off x="4189191" y="30130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PRIMER MÓDULO</a:t>
            </a:r>
            <a:endParaRPr b="0" i="0" sz="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839375" y="2475062"/>
            <a:ext cx="424500" cy="42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 txBox="1"/>
          <p:nvPr/>
        </p:nvSpPr>
        <p:spPr>
          <a:xfrm>
            <a:off x="4189191" y="25558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 ATLETA</a:t>
            </a:r>
            <a:endParaRPr b="0" i="0" sz="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56" name="Google Shape;156;p2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898050" y="3448148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8"/>
          <p:cNvSpPr txBox="1"/>
          <p:nvPr/>
        </p:nvSpPr>
        <p:spPr>
          <a:xfrm>
            <a:off x="4189191" y="34702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FELIZ CUMPLEAÑOS</a:t>
            </a:r>
            <a:endParaRPr b="0" i="0" sz="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8" name="Google Shape;158;p28"/>
          <p:cNvSpPr txBox="1"/>
          <p:nvPr/>
        </p:nvSpPr>
        <p:spPr>
          <a:xfrm>
            <a:off x="6136475" y="17939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Git - GitHub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9" name="Google Shape;159;p28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136463" y="2477325"/>
            <a:ext cx="424500" cy="419984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 txBox="1"/>
          <p:nvPr/>
        </p:nvSpPr>
        <p:spPr>
          <a:xfrm>
            <a:off x="6588625" y="2524084"/>
            <a:ext cx="1504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GITHUB</a:t>
            </a:r>
            <a:endParaRPr b="0" i="0" sz="14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4"/>
          <p:cNvSpPr txBox="1"/>
          <p:nvPr/>
        </p:nvSpPr>
        <p:spPr>
          <a:xfrm>
            <a:off x="735750" y="433800"/>
            <a:ext cx="47769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0" i="1" lang="es" sz="3400" u="none" cap="none" strike="noStrik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Primer módulo</a:t>
            </a:r>
            <a:endParaRPr b="0" i="1" sz="2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7" name="Google Shape;447;p64"/>
          <p:cNvSpPr txBox="1"/>
          <p:nvPr/>
        </p:nvSpPr>
        <p:spPr>
          <a:xfrm>
            <a:off x="636450" y="1567275"/>
            <a:ext cx="8172300" cy="246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Hacer una clase fácil, como Persona, con nombre y apellido, con un método hablar()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AutoNum type="arabicPeriod"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 una instancia de persona, mostrando sus datos y llamando al método desde otro módulo.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48" name="Google Shape;448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76200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64"/>
          <p:cNvSpPr txBox="1"/>
          <p:nvPr/>
        </p:nvSpPr>
        <p:spPr>
          <a:xfrm>
            <a:off x="772200" y="960300"/>
            <a:ext cx="3799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 Estimado: 10 minutos.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5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PAQUETE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56" name="Google Shape;456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66"/>
          <p:cNvSpPr txBox="1"/>
          <p:nvPr/>
        </p:nvSpPr>
        <p:spPr>
          <a:xfrm>
            <a:off x="543975" y="2419250"/>
            <a:ext cx="81330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eso aparecen los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paquetes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no son otra cosa que </a:t>
            </a:r>
            <a:r>
              <a:rPr b="1" i="0" lang="e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carpetas para organizar los módulos, por categorías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👉Crear un paquete es muy sencillo, solo tienes que crear una carpeta y dentro de ella deberas tener un archivo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__init__.py</a:t>
            </a:r>
            <a:endParaRPr b="0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3" name="Google Shape;463;p66"/>
          <p:cNvSpPr txBox="1"/>
          <p:nvPr/>
        </p:nvSpPr>
        <p:spPr>
          <a:xfrm>
            <a:off x="3110475" y="2997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Definición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66"/>
          <p:cNvSpPr txBox="1"/>
          <p:nvPr/>
        </p:nvSpPr>
        <p:spPr>
          <a:xfrm>
            <a:off x="2061675" y="1229925"/>
            <a:ext cx="55518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Guardar todos los módulos en la misma “carpeta” puede ser muy tedioso y difícil de administrar. ¡Imaginen si tienen 100 módulos, esa carpeta estará plagada de archivos .py. !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65" name="Google Shape;465;p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2825" y="1229925"/>
            <a:ext cx="1068850" cy="106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67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Nuestro primer paquete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71" name="Google Shape;471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Google Shape;476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68"/>
          <p:cNvSpPr txBox="1"/>
          <p:nvPr/>
        </p:nvSpPr>
        <p:spPr>
          <a:xfrm>
            <a:off x="621600" y="780825"/>
            <a:ext cx="74673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AutoNum type="arabicPeriod"/>
            </a:pP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crear una carpeta llamada “</a:t>
            </a: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mi_primer_paquete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” con un archivo  </a:t>
            </a: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__init__.py</a:t>
            </a:r>
            <a:endParaRPr b="0" i="0" sz="20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78" name="Google Shape;478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41888" y="2609725"/>
            <a:ext cx="4626725" cy="204990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68"/>
          <p:cNvSpPr txBox="1"/>
          <p:nvPr/>
        </p:nvSpPr>
        <p:spPr>
          <a:xfrm>
            <a:off x="2855250" y="38792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Paso a paso</a:t>
            </a:r>
            <a:endParaRPr b="0" i="1" sz="3600" u="none" cap="none" strike="noStrike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80" name="Google Shape;480;p6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" sz="3600">
                <a:latin typeface="Anton"/>
                <a:ea typeface="Anton"/>
                <a:cs typeface="Anton"/>
                <a:sym typeface="Anton"/>
              </a:rPr>
              <a:t>Paso a paso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486" name="Google Shape;486;p69"/>
          <p:cNvSpPr txBox="1"/>
          <p:nvPr>
            <p:ph idx="1" type="body"/>
          </p:nvPr>
        </p:nvSpPr>
        <p:spPr>
          <a:xfrm>
            <a:off x="660899" y="1396750"/>
            <a:ext cx="8171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s">
                <a:solidFill>
                  <a:srgbClr val="3CEF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</a:t>
            </a:r>
            <a:r>
              <a:rPr lang="es">
                <a:solidFill>
                  <a:srgbClr val="3CEFA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Ahora hagamos dos módulos en el paquete.   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87" name="Google Shape;487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2725" y="1988325"/>
            <a:ext cx="7579226" cy="251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6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" sz="3600">
                <a:latin typeface="Anton"/>
                <a:ea typeface="Anton"/>
                <a:cs typeface="Anton"/>
                <a:sym typeface="Anton"/>
              </a:rPr>
              <a:t>Paso a paso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495" name="Google Shape;495;p70"/>
          <p:cNvSpPr txBox="1"/>
          <p:nvPr>
            <p:ph idx="1" type="body"/>
          </p:nvPr>
        </p:nvSpPr>
        <p:spPr>
          <a:xfrm>
            <a:off x="311700" y="1130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 sz="19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Solo nos falta llamar a alguno de nuestros módulos del paquete </a:t>
            </a:r>
            <a:r>
              <a:rPr lang="es" sz="19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“mi_primer_paquete”.</a:t>
            </a:r>
            <a:endParaRPr sz="1900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900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s" sz="2000">
                <a:solidFill>
                  <a:srgbClr val="3CEFAB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3.</a:t>
            </a:r>
            <a:r>
              <a:rPr lang="es" sz="2000">
                <a:solidFill>
                  <a:srgbClr val="3CEFAB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" sz="19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esto creamos un archivo en el </a:t>
            </a:r>
            <a:r>
              <a:rPr lang="es" sz="19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directorio raiz</a:t>
            </a:r>
            <a:r>
              <a:rPr lang="es" sz="19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lo llamaremos </a:t>
            </a:r>
            <a:r>
              <a:rPr lang="es" sz="19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“menu.py”.</a:t>
            </a:r>
            <a:endParaRPr sz="1900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900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s" sz="1900">
                <a:solidFill>
                  <a:srgbClr val="3CEFAB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r>
              <a:rPr b="1" lang="es" sz="19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s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Importamos al paquete y los módulos de la siguiente manera: </a:t>
            </a:r>
            <a:endParaRPr sz="19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   </a:t>
            </a:r>
            <a:r>
              <a:rPr b="1" lang="es" sz="1600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f</a:t>
            </a:r>
            <a:r>
              <a:rPr b="1" lang="es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rom mi_primer_paquete.modulo1 import Persona</a:t>
            </a:r>
            <a:endParaRPr b="1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s">
                <a:solidFill>
                  <a:schemeClr val="lt1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s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 from mi_primer_paquete.modulo2 import llamado_modulo2</a:t>
            </a:r>
            <a:endParaRPr b="1" sz="2200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496" name="Google Shape;496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7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71"/>
          <p:cNvSpPr/>
          <p:nvPr/>
        </p:nvSpPr>
        <p:spPr>
          <a:xfrm>
            <a:off x="0" y="-7800"/>
            <a:ext cx="54318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71"/>
          <p:cNvSpPr txBox="1"/>
          <p:nvPr>
            <p:ph idx="1" type="body"/>
          </p:nvPr>
        </p:nvSpPr>
        <p:spPr>
          <a:xfrm>
            <a:off x="5574525" y="1918738"/>
            <a:ext cx="3171600" cy="12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Así nos queda nuestro código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>
                <a:latin typeface="Helvetica Neue Light"/>
                <a:ea typeface="Helvetica Neue Light"/>
                <a:cs typeface="Helvetica Neue Light"/>
                <a:sym typeface="Helvetica Neue Light"/>
              </a:rPr>
              <a:t>😍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04" name="Google Shape;504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630" y="638175"/>
            <a:ext cx="4934775" cy="38503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05" name="Google Shape;505;p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40300" y="4741000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6" name="Google Shape;506;p7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72"/>
          <p:cNvSpPr txBox="1"/>
          <p:nvPr/>
        </p:nvSpPr>
        <p:spPr>
          <a:xfrm>
            <a:off x="2657700" y="2394100"/>
            <a:ext cx="38286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s" sz="6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 </a:t>
            </a:r>
            <a:endParaRPr b="0" i="0" sz="6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1" lang="es" sz="6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BREAK</a:t>
            </a:r>
            <a:endParaRPr b="0" i="1" sz="6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s" sz="2100" u="none" cap="none" strike="noStrik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¡5/10 MINUTOS Y VOLVEMOS!</a:t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73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Paquetes redistribuibles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1400" scaled="0"/>
        </a:gra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/>
        </p:nvSpPr>
        <p:spPr>
          <a:xfrm>
            <a:off x="1398000" y="20754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SCRIPTS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66" name="Google Shape;16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74"/>
          <p:cNvSpPr txBox="1"/>
          <p:nvPr/>
        </p:nvSpPr>
        <p:spPr>
          <a:xfrm>
            <a:off x="465675" y="1530025"/>
            <a:ext cx="8078400" cy="3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1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básicamente un paquete para compartir  y que lo pueda usar cualquier otro desarrollador o incluso tu mismo en otro proyecto.</a:t>
            </a:r>
            <a:endParaRPr b="0" i="0" sz="21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 nos permite poder llamar a un paquete sin importar su ubicación.</a:t>
            </a:r>
            <a:endParaRPr b="0" i="0" sz="20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                         Veamos a continuación</a:t>
            </a:r>
            <a:endParaRPr b="0" i="1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                                  </a:t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22" name="Google Shape;522;p74"/>
          <p:cNvSpPr txBox="1"/>
          <p:nvPr/>
        </p:nvSpPr>
        <p:spPr>
          <a:xfrm>
            <a:off x="1671825" y="7492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Definición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23" name="Google Shape;523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00400" y="4003975"/>
            <a:ext cx="655651" cy="65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75"/>
          <p:cNvSpPr/>
          <p:nvPr/>
        </p:nvSpPr>
        <p:spPr>
          <a:xfrm>
            <a:off x="0" y="-7800"/>
            <a:ext cx="49566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75"/>
          <p:cNvSpPr txBox="1"/>
          <p:nvPr/>
        </p:nvSpPr>
        <p:spPr>
          <a:xfrm>
            <a:off x="5109125" y="215125"/>
            <a:ext cx="3610800" cy="39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1" lang="es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nton"/>
                <a:ea typeface="Anton"/>
                <a:cs typeface="Anton"/>
                <a:sym typeface="Anton"/>
              </a:rPr>
              <a:t>Llamar a un paquete sin importar su ubicación</a:t>
            </a:r>
            <a:endParaRPr b="0" i="1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1-</a:t>
            </a:r>
            <a:r>
              <a:rPr b="0" i="0" lang="es" sz="1800" u="none" cap="none" strike="noStrike">
                <a:solidFill>
                  <a:srgbClr val="3CEFAB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 en el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directorio raíz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archivo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setup.py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algunos datos del paquete y luego desde la terminal ejecutar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python setup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s" sz="1800" u="none" cap="none" strike="noStrike">
                <a:solidFill>
                  <a:srgbClr val="3CEFAB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2-</a:t>
            </a:r>
            <a:r>
              <a:rPr b="0" i="0" lang="es" sz="1800" u="none" cap="none" strike="noStrike">
                <a:solidFill>
                  <a:srgbClr val="3CEFAB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crean dos carpetas, en la carpeta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tendremos nuestro paquete para compartir.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31" name="Google Shape;531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40900" y="4741200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886700"/>
            <a:ext cx="4956725" cy="357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76"/>
          <p:cNvSpPr/>
          <p:nvPr/>
        </p:nvSpPr>
        <p:spPr>
          <a:xfrm>
            <a:off x="0" y="-7800"/>
            <a:ext cx="45126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76"/>
          <p:cNvSpPr txBox="1"/>
          <p:nvPr/>
        </p:nvSpPr>
        <p:spPr>
          <a:xfrm>
            <a:off x="852150" y="1566311"/>
            <a:ext cx="7439700" cy="3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39" name="Google Shape;539;p76"/>
          <p:cNvSpPr txBox="1"/>
          <p:nvPr/>
        </p:nvSpPr>
        <p:spPr>
          <a:xfrm>
            <a:off x="4856150" y="371975"/>
            <a:ext cx="3495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2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¿Cómo uso el paquete distribuido de alguien?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40" name="Google Shape;540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1" name="Google Shape;541;p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2400" y="1084125"/>
            <a:ext cx="4115200" cy="26033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2" name="Google Shape;542;p76"/>
          <p:cNvSpPr txBox="1"/>
          <p:nvPr/>
        </p:nvSpPr>
        <p:spPr>
          <a:xfrm>
            <a:off x="4512650" y="1505850"/>
            <a:ext cx="4182300" cy="37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Simple, nos ubicamos en el directorio donde tenemos el paquete distribuido que alguien te paso, y ejecutamos: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pip3install nombrePaquete.tar.gz</a:t>
            </a:r>
            <a:endParaRPr b="1" i="0" sz="18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43" name="Google Shape;543;p7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77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Paquetes/módulos  externos 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78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Collections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54" name="Google Shape;554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79"/>
          <p:cNvSpPr txBox="1"/>
          <p:nvPr/>
        </p:nvSpPr>
        <p:spPr>
          <a:xfrm>
            <a:off x="852150" y="1389516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Python 3 tiene varias estructuras de datos integradas, incluyendo tuplas, diccionarios y listas. 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estructuras de datos nos proporcionan una forma de organizar y almacenar datos.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 módulo collections nos ayuda a completar y manipular las estructuras de datos de forma eficiente.</a:t>
            </a:r>
            <a:endParaRPr b="1" i="0" sz="1800" u="none" cap="none" strike="noStrike">
              <a:solidFill>
                <a:schemeClr val="dk1"/>
              </a:solidFill>
              <a:highlight>
                <a:srgbClr val="3CEFAB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usarlo debemos importarlo, ya que es un paquete con módulos: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from collections import *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0" name="Google Shape;560;p79"/>
          <p:cNvSpPr txBox="1"/>
          <p:nvPr/>
        </p:nvSpPr>
        <p:spPr>
          <a:xfrm>
            <a:off x="1643075" y="34255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¿Qué es? 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61" name="Google Shape;561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79"/>
          <p:cNvSpPr txBox="1"/>
          <p:nvPr/>
        </p:nvSpPr>
        <p:spPr>
          <a:xfrm>
            <a:off x="76200" y="47358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Fuente</a:t>
            </a:r>
            <a:r>
              <a:rPr b="0" i="0" lang="es" sz="14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b="0" i="0" lang="es" sz="1400" u="sng" cap="none" strike="noStrike">
                <a:solidFill>
                  <a:schemeClr val="hlink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DigitalOcean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3" name="Google Shape;563;p7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80"/>
          <p:cNvSpPr txBox="1"/>
          <p:nvPr/>
        </p:nvSpPr>
        <p:spPr>
          <a:xfrm>
            <a:off x="852150" y="1537566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 añadir nombres explícitos a cada elemento de una tupla para hacer que estos significados sean claros en su programa Python.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👉  Vamos a usar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namedtuple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generar una clase que claramente denomine a cada elemento de la tupla de peces: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9" name="Google Shape;569;p80"/>
          <p:cNvSpPr txBox="1"/>
          <p:nvPr/>
        </p:nvSpPr>
        <p:spPr>
          <a:xfrm>
            <a:off x="1738950" y="54847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Namedtuple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70" name="Google Shape;570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66600" y="473147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80"/>
          <p:cNvSpPr txBox="1"/>
          <p:nvPr/>
        </p:nvSpPr>
        <p:spPr>
          <a:xfrm>
            <a:off x="1277400" y="3854275"/>
            <a:ext cx="6589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s" sz="15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from collections import namedtuple</a:t>
            </a:r>
            <a:endParaRPr b="1" i="0" sz="15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s" sz="15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Fish = namedtuple("Fish", ["name", "species", "tank"])</a:t>
            </a:r>
            <a:endParaRPr b="1" i="0" sz="15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2" name="Google Shape;572;p8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3" name="Google Shape;573;p8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81"/>
          <p:cNvSpPr/>
          <p:nvPr/>
        </p:nvSpPr>
        <p:spPr>
          <a:xfrm>
            <a:off x="0" y="-7800"/>
            <a:ext cx="49566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81"/>
          <p:cNvSpPr txBox="1"/>
          <p:nvPr/>
        </p:nvSpPr>
        <p:spPr>
          <a:xfrm>
            <a:off x="4005950" y="61462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Namedtuple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80" name="Google Shape;580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8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3700" y="117373"/>
            <a:ext cx="4620625" cy="4904101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81"/>
          <p:cNvSpPr txBox="1"/>
          <p:nvPr/>
        </p:nvSpPr>
        <p:spPr>
          <a:xfrm>
            <a:off x="5396475" y="1948325"/>
            <a:ext cx="3000000" cy="24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s" sz="21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¡Lo hemos logrado! 👏</a:t>
            </a:r>
            <a:endParaRPr b="1" i="0" sz="21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Creamos una clase y la instanciamos en dos renglones.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3" name="Google Shape;583;p8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Counter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89" name="Google Shape;589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83"/>
          <p:cNvSpPr txBox="1"/>
          <p:nvPr/>
        </p:nvSpPr>
        <p:spPr>
          <a:xfrm>
            <a:off x="852150" y="1322041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clase Counter es una subclase de diccionario utilizada para realizar cuentas con diccionarios y listas.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95" name="Google Shape;595;p83"/>
          <p:cNvSpPr txBox="1"/>
          <p:nvPr/>
        </p:nvSpPr>
        <p:spPr>
          <a:xfrm>
            <a:off x="1671825" y="44747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¿Qué es? 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96" name="Google Shape;596;p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06250" y="4717100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76150" y="2432450"/>
            <a:ext cx="4642051" cy="249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8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0"/>
          <p:cNvSpPr txBox="1"/>
          <p:nvPr/>
        </p:nvSpPr>
        <p:spPr>
          <a:xfrm>
            <a:off x="1060191" y="410083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¿Qué son?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73" name="Google Shape;173;p30"/>
          <p:cNvSpPr txBox="1"/>
          <p:nvPr/>
        </p:nvSpPr>
        <p:spPr>
          <a:xfrm>
            <a:off x="440875" y="1458150"/>
            <a:ext cx="8137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¿Qué es un script? Un script es un 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“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guión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”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instrucciones de código, (básicamente, lo que venimos haciendo hasta ahora) guardado con un nombre y 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ejecutado 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desde el 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intérprete 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ide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estos scripts pueden tomar datos (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argumentos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en el momento de la ejecución.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 tomar estos datos desde el exterior y tener distintos comportamientos.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84"/>
          <p:cNvSpPr txBox="1"/>
          <p:nvPr/>
        </p:nvSpPr>
        <p:spPr>
          <a:xfrm>
            <a:off x="852150" y="1566291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04" name="Google Shape;604;p84"/>
          <p:cNvSpPr txBox="1"/>
          <p:nvPr/>
        </p:nvSpPr>
        <p:spPr>
          <a:xfrm>
            <a:off x="1738950" y="31087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2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Ejemplos con texto </a:t>
            </a:r>
            <a:endParaRPr b="0" i="1" sz="42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05" name="Google Shape;605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2094" y="2275082"/>
            <a:ext cx="6626701" cy="2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607" name="Google Shape;607;p84"/>
          <p:cNvSpPr txBox="1"/>
          <p:nvPr/>
        </p:nvSpPr>
        <p:spPr>
          <a:xfrm>
            <a:off x="1258650" y="1203600"/>
            <a:ext cx="66267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Ponemos contar y transformar a diccionario los conteos por letras o palabras.</a:t>
            </a:r>
            <a:endParaRPr b="0" i="0" sz="20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08" name="Google Shape;608;p8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85"/>
          <p:cNvSpPr txBox="1"/>
          <p:nvPr/>
        </p:nvSpPr>
        <p:spPr>
          <a:xfrm>
            <a:off x="852150" y="1566291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14" name="Google Shape;614;p85"/>
          <p:cNvSpPr txBox="1"/>
          <p:nvPr/>
        </p:nvSpPr>
        <p:spPr>
          <a:xfrm>
            <a:off x="1671825" y="7492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Otras funciones 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15" name="Google Shape;615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85"/>
          <p:cNvSpPr txBox="1"/>
          <p:nvPr/>
        </p:nvSpPr>
        <p:spPr>
          <a:xfrm>
            <a:off x="1044750" y="2087700"/>
            <a:ext cx="7054500" cy="11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este paquete podemos, entre otras cosas, también 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</a:t>
            </a:r>
            <a:r>
              <a:rPr b="1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rdenar, agrupar y rankear registros de un diccionario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b="0" i="0" sz="1800" u="none" cap="none" strike="noStrike">
              <a:solidFill>
                <a:srgbClr val="000000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 </a:t>
            </a:r>
            <a:endParaRPr b="0" i="0" sz="20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</a:t>
            </a:r>
            <a:endParaRPr b="0" i="0" sz="20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7" name="Google Shape;617;p85"/>
          <p:cNvSpPr txBox="1"/>
          <p:nvPr/>
        </p:nvSpPr>
        <p:spPr>
          <a:xfrm>
            <a:off x="187025" y="44977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👀 </a:t>
            </a:r>
            <a:r>
              <a:rPr b="0" i="0" lang="es" sz="2000" u="sng" cap="none" strike="noStrike">
                <a:solidFill>
                  <a:schemeClr val="accent5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Ejemplos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86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Datetime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23" name="Google Shape;623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87"/>
          <p:cNvSpPr/>
          <p:nvPr/>
        </p:nvSpPr>
        <p:spPr>
          <a:xfrm>
            <a:off x="0" y="-7800"/>
            <a:ext cx="49566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87"/>
          <p:cNvSpPr txBox="1"/>
          <p:nvPr/>
        </p:nvSpPr>
        <p:spPr>
          <a:xfrm>
            <a:off x="5059475" y="983350"/>
            <a:ext cx="3295200" cy="4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s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 es una clase para manejar fechas y horas de una forma muy simple, nos será super útil de acá en adelante.</a:t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s" sz="17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Por ejemplo:</a:t>
            </a:r>
            <a:r>
              <a:rPr b="0" i="0" lang="es" sz="17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siguiente forma podemos acceder al año, mes, dia, hora, minuto, segundo y microsegundo del instante en el que creamos una instancia. </a:t>
            </a:r>
            <a:endParaRPr b="0" i="0" sz="17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30" name="Google Shape;630;p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26525" y="48128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1525" y="662411"/>
            <a:ext cx="4515000" cy="3505275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87"/>
          <p:cNvSpPr txBox="1"/>
          <p:nvPr/>
        </p:nvSpPr>
        <p:spPr>
          <a:xfrm>
            <a:off x="5207075" y="15805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Datetime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33" name="Google Shape;633;p8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88"/>
          <p:cNvSpPr txBox="1"/>
          <p:nvPr/>
        </p:nvSpPr>
        <p:spPr>
          <a:xfrm>
            <a:off x="567700" y="1097475"/>
            <a:ext cx="41835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 solo se puede trabajar con una hora puntual, podemos crear nuestra propia fecha usando el 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constructor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esta clase.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br>
              <a:rPr b="0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queremos cambiar uno de los parámetros, debemos usar la función 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replace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39" name="Google Shape;639;p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88"/>
          <p:cNvSpPr txBox="1"/>
          <p:nvPr/>
        </p:nvSpPr>
        <p:spPr>
          <a:xfrm>
            <a:off x="643900" y="1654100"/>
            <a:ext cx="383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41" name="Google Shape;641;p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92000" y="1139375"/>
            <a:ext cx="3486250" cy="158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8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92000" y="3280100"/>
            <a:ext cx="3486250" cy="1283550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88"/>
          <p:cNvSpPr txBox="1"/>
          <p:nvPr/>
        </p:nvSpPr>
        <p:spPr>
          <a:xfrm>
            <a:off x="3072000" y="20115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Datetime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44" name="Google Shape;644;p8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89"/>
          <p:cNvSpPr txBox="1"/>
          <p:nvPr/>
        </p:nvSpPr>
        <p:spPr>
          <a:xfrm>
            <a:off x="660888" y="1381125"/>
            <a:ext cx="78222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muy sencillo cambiar la forma en la que presentamos un </a:t>
            </a:r>
            <a:r>
              <a:rPr b="0" i="0" lang="es" sz="19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datetime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50" name="Google Shape;650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89"/>
          <p:cNvSpPr txBox="1"/>
          <p:nvPr/>
        </p:nvSpPr>
        <p:spPr>
          <a:xfrm>
            <a:off x="1362200" y="1249800"/>
            <a:ext cx="383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2" name="Google Shape;652;p89"/>
          <p:cNvSpPr txBox="1"/>
          <p:nvPr/>
        </p:nvSpPr>
        <p:spPr>
          <a:xfrm>
            <a:off x="1663900" y="4906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3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Personalizar</a:t>
            </a:r>
            <a:endParaRPr b="0" i="1" sz="43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53" name="Google Shape;653;p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25963" y="2324600"/>
            <a:ext cx="3541975" cy="1510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4" name="Google Shape;654;p89"/>
          <p:cNvCxnSpPr/>
          <p:nvPr/>
        </p:nvCxnSpPr>
        <p:spPr>
          <a:xfrm flipH="1">
            <a:off x="3184750" y="2764000"/>
            <a:ext cx="754500" cy="63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5" name="Google Shape;655;p89"/>
          <p:cNvCxnSpPr/>
          <p:nvPr/>
        </p:nvCxnSpPr>
        <p:spPr>
          <a:xfrm flipH="1">
            <a:off x="3649000" y="2771250"/>
            <a:ext cx="631200" cy="66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6" name="Google Shape;656;p89"/>
          <p:cNvCxnSpPr/>
          <p:nvPr/>
        </p:nvCxnSpPr>
        <p:spPr>
          <a:xfrm flipH="1">
            <a:off x="4091600" y="2742225"/>
            <a:ext cx="478800" cy="6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7" name="Google Shape;657;p89"/>
          <p:cNvCxnSpPr/>
          <p:nvPr/>
        </p:nvCxnSpPr>
        <p:spPr>
          <a:xfrm flipH="1">
            <a:off x="4512325" y="2756750"/>
            <a:ext cx="355500" cy="6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8" name="Google Shape;658;p89"/>
          <p:cNvCxnSpPr/>
          <p:nvPr/>
        </p:nvCxnSpPr>
        <p:spPr>
          <a:xfrm flipH="1">
            <a:off x="4831600" y="2822025"/>
            <a:ext cx="326400" cy="61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9" name="Google Shape;659;p89"/>
          <p:cNvCxnSpPr/>
          <p:nvPr/>
        </p:nvCxnSpPr>
        <p:spPr>
          <a:xfrm flipH="1">
            <a:off x="5201600" y="2771250"/>
            <a:ext cx="246600" cy="63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60" name="Google Shape;660;p89"/>
          <p:cNvSpPr txBox="1"/>
          <p:nvPr/>
        </p:nvSpPr>
        <p:spPr>
          <a:xfrm>
            <a:off x="982375" y="4197925"/>
            <a:ext cx="741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Otras combinaciones disponibles 👉  </a:t>
            </a:r>
            <a:r>
              <a:rPr b="0" i="0" lang="es" sz="1800" u="sng" cap="none" strike="noStrike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Formateos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61" name="Google Shape;661;p8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Google Shape;666;p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90"/>
          <p:cNvSpPr txBox="1"/>
          <p:nvPr/>
        </p:nvSpPr>
        <p:spPr>
          <a:xfrm>
            <a:off x="1671825" y="7492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Facilidad increíble 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68" name="Google Shape;668;p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66050" y="2487610"/>
            <a:ext cx="6001875" cy="2172015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90"/>
          <p:cNvSpPr txBox="1"/>
          <p:nvPr/>
        </p:nvSpPr>
        <p:spPr>
          <a:xfrm>
            <a:off x="797175" y="1738300"/>
            <a:ext cx="741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la función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timedelta ()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también puedes sumar o restar tiempos.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91"/>
          <p:cNvSpPr txBox="1"/>
          <p:nvPr/>
        </p:nvSpPr>
        <p:spPr>
          <a:xfrm>
            <a:off x="809552" y="2347775"/>
            <a:ext cx="75249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" sz="4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¡FELIZ CUMPLEAÑOS! </a:t>
            </a:r>
            <a:r>
              <a:rPr b="0" i="0" lang="es" sz="4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🥳</a:t>
            </a:r>
            <a:endParaRPr b="0" i="0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Calcular con un módulo tu edad.</a:t>
            </a:r>
            <a:endParaRPr b="0" i="1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 estimado: 10 minutos</a:t>
            </a:r>
            <a:endParaRPr b="0" i="1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75" name="Google Shape;675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9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92"/>
          <p:cNvSpPr txBox="1"/>
          <p:nvPr/>
        </p:nvSpPr>
        <p:spPr>
          <a:xfrm>
            <a:off x="2183550" y="760250"/>
            <a:ext cx="47769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0" i="1" lang="es" sz="4000" u="none" cap="none" strike="noStrik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Feliz cumpleaños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82" name="Google Shape;682;p92"/>
          <p:cNvSpPr txBox="1"/>
          <p:nvPr/>
        </p:nvSpPr>
        <p:spPr>
          <a:xfrm>
            <a:off x="938100" y="1305825"/>
            <a:ext cx="7267800" cy="30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0" i="1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Calcular tu edad con la mayor precisión posible. Utilizando un módulo llamado fechas.py.</a:t>
            </a:r>
            <a:endParaRPr b="0" i="1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0" i="1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¿Cuántos segundos faltan para tu cumpleaños?</a:t>
            </a:r>
            <a:endParaRPr b="0" i="1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1" i="1" lang="es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Tiempo estimado:</a:t>
            </a:r>
            <a:r>
              <a:rPr b="0" i="1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10 minutos</a:t>
            </a:r>
            <a:endParaRPr b="0" i="1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83" name="Google Shape;683;p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9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7620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93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Math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90" name="Google Shape;690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1"/>
          <p:cNvSpPr txBox="1"/>
          <p:nvPr/>
        </p:nvSpPr>
        <p:spPr>
          <a:xfrm>
            <a:off x="1060191" y="327483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IDE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0" name="Google Shape;180;p31"/>
          <p:cNvSpPr txBox="1"/>
          <p:nvPr/>
        </p:nvSpPr>
        <p:spPr>
          <a:xfrm>
            <a:off x="220425" y="1381950"/>
            <a:ext cx="8661300" cy="18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8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Vamos a trabajarlo desde Colabs como siempre. Pero lo más recomendado es utilizar un editor de texto de escritorio.</a:t>
            </a:r>
            <a:endParaRPr b="1" i="0" sz="1800" u="none" cap="none" strike="noStrike">
              <a:solidFill>
                <a:srgbClr val="12121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 adelante vamos  a utilizar </a:t>
            </a:r>
            <a:r>
              <a:rPr b="1" i="0" lang="es" sz="1800" u="sng" cap="none" strike="noStrike">
                <a:solidFill>
                  <a:srgbClr val="121212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VisualStudioCode</a:t>
            </a:r>
            <a:r>
              <a:rPr b="0" i="0" lang="es" sz="1800" u="sng" cap="none" strike="noStrike">
                <a:solidFill>
                  <a:schemeClr val="hlink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5"/>
              </a:rPr>
              <a:t>,</a:t>
            </a:r>
            <a:r>
              <a:rPr b="0" i="0" lang="es" sz="18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6"/>
              </a:rPr>
              <a:t> 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sin embargo pueden instalar el que deseen, recomendamos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Notepad++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SublimeText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IntelliJ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b="1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Pycharm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81" name="Google Shape;181;p3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07675" y="3661775"/>
            <a:ext cx="819000" cy="8046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445900" y="3635950"/>
            <a:ext cx="1186525" cy="856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018089" y="3654611"/>
            <a:ext cx="819000" cy="81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076968" y="3569543"/>
            <a:ext cx="989100" cy="98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1"/>
          <p:cNvPicPr preferRelativeResize="0"/>
          <p:nvPr/>
        </p:nvPicPr>
        <p:blipFill rotWithShape="1">
          <a:blip r:embed="rId11">
            <a:alphaModFix/>
          </a:blip>
          <a:srcRect b="28459" l="0" r="0" t="0"/>
          <a:stretch/>
        </p:blipFill>
        <p:spPr>
          <a:xfrm>
            <a:off x="6294925" y="3569550"/>
            <a:ext cx="1054450" cy="98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94"/>
          <p:cNvSpPr txBox="1"/>
          <p:nvPr/>
        </p:nvSpPr>
        <p:spPr>
          <a:xfrm>
            <a:off x="585850" y="1654100"/>
            <a:ext cx="78222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Python tiene un módulo incorporado que puede usarse para tareas matemáticas, este módulo se llama </a:t>
            </a:r>
            <a:r>
              <a:rPr b="0" i="0" lang="es" sz="1800" u="none" cap="none" strike="noStrike">
                <a:solidFill>
                  <a:srgbClr val="000000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Math</a:t>
            </a:r>
            <a:r>
              <a:rPr b="0" i="0" lang="e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continuación aprenderemos  las funciones más importantes. 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 verlas a todas desde </a:t>
            </a:r>
            <a:r>
              <a:rPr b="0" i="0" lang="es" sz="1800" u="sng" cap="none" strike="noStrike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math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                          👇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96" name="Google Shape;696;p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97" name="Google Shape;697;p94"/>
          <p:cNvSpPr txBox="1"/>
          <p:nvPr/>
        </p:nvSpPr>
        <p:spPr>
          <a:xfrm>
            <a:off x="643900" y="1654100"/>
            <a:ext cx="383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8" name="Google Shape;698;p94"/>
          <p:cNvSpPr txBox="1"/>
          <p:nvPr/>
        </p:nvSpPr>
        <p:spPr>
          <a:xfrm>
            <a:off x="1671825" y="7492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¿Qué es?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95"/>
          <p:cNvSpPr txBox="1"/>
          <p:nvPr/>
        </p:nvSpPr>
        <p:spPr>
          <a:xfrm>
            <a:off x="4801950" y="2054375"/>
            <a:ext cx="34560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Vamos a importarla con </a:t>
            </a:r>
            <a:endParaRPr b="0" i="0" sz="20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" sz="20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import math </a:t>
            </a:r>
            <a:endParaRPr b="1" i="0" sz="2000" u="none" cap="none" strike="noStrike">
              <a:solidFill>
                <a:schemeClr val="lt1"/>
              </a:solidFill>
              <a:highlight>
                <a:schemeClr val="dk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04" name="Google Shape;704;p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705" name="Google Shape;705;p95"/>
          <p:cNvSpPr txBox="1"/>
          <p:nvPr/>
        </p:nvSpPr>
        <p:spPr>
          <a:xfrm>
            <a:off x="4089050" y="461850"/>
            <a:ext cx="4609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Algunos usos 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06" name="Google Shape;706;p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9400" y="809775"/>
            <a:ext cx="3281450" cy="1823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9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9400" y="2850823"/>
            <a:ext cx="3281450" cy="1587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p9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96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Random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14" name="Google Shape;714;p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97"/>
          <p:cNvSpPr txBox="1"/>
          <p:nvPr/>
        </p:nvSpPr>
        <p:spPr>
          <a:xfrm>
            <a:off x="585850" y="1425500"/>
            <a:ext cx="78222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 nuevo módulo nos permite obtener valores al azar o aleatorios. Por eso lo conocemos como módulo aleatorio.  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" sz="21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continuación aprenderemos  las funciones más importantes. </a:t>
            </a:r>
            <a:endParaRPr b="0" i="0" sz="21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1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 verlas a todas desde</a:t>
            </a:r>
            <a:r>
              <a:rPr b="0" i="0" lang="es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20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random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                    </a:t>
            </a:r>
            <a:r>
              <a:rPr b="0" i="0" lang="es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👇</a:t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20" name="Google Shape;720;p9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p97"/>
          <p:cNvSpPr txBox="1"/>
          <p:nvPr/>
        </p:nvSpPr>
        <p:spPr>
          <a:xfrm>
            <a:off x="643900" y="1425500"/>
            <a:ext cx="383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2" name="Google Shape;722;p97"/>
          <p:cNvSpPr txBox="1"/>
          <p:nvPr/>
        </p:nvSpPr>
        <p:spPr>
          <a:xfrm>
            <a:off x="1671825" y="5206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¿Qué es?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98"/>
          <p:cNvSpPr txBox="1"/>
          <p:nvPr/>
        </p:nvSpPr>
        <p:spPr>
          <a:xfrm>
            <a:off x="1005700" y="1349300"/>
            <a:ext cx="7399200" cy="14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 </a:t>
            </a:r>
            <a:r>
              <a:rPr b="1" i="0" lang="es" sz="1800" u="none" cap="none" strike="noStrike">
                <a:solidFill>
                  <a:schemeClr val="lt1"/>
                </a:solidFill>
                <a:highlight>
                  <a:schemeClr val="dk2"/>
                </a:highlight>
                <a:latin typeface="Roboto Mono"/>
                <a:ea typeface="Roboto Mono"/>
                <a:cs typeface="Roboto Mono"/>
                <a:sym typeface="Roboto Mono"/>
              </a:rPr>
              <a:t>import random </a:t>
            </a:r>
            <a:r>
              <a:rPr b="0" i="0" lang="es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llamamos a nuestro módulo aleatorio. 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728" name="Google Shape;728;p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98"/>
          <p:cNvSpPr txBox="1"/>
          <p:nvPr/>
        </p:nvSpPr>
        <p:spPr>
          <a:xfrm>
            <a:off x="643900" y="1349300"/>
            <a:ext cx="383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30" name="Google Shape;730;p98"/>
          <p:cNvSpPr txBox="1"/>
          <p:nvPr/>
        </p:nvSpPr>
        <p:spPr>
          <a:xfrm>
            <a:off x="1738963" y="36020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" sz="43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Algunos ejemplos</a:t>
            </a:r>
            <a:endParaRPr b="0" i="1" sz="43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31" name="Google Shape;731;p9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7718" y="2159575"/>
            <a:ext cx="3564431" cy="109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9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45560" y="3488450"/>
            <a:ext cx="3892882" cy="109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9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71600" y="2159575"/>
            <a:ext cx="2975424" cy="109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4" name="Google Shape;734;p9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58550" y="53900"/>
            <a:ext cx="806875" cy="8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99"/>
          <p:cNvSpPr txBox="1"/>
          <p:nvPr/>
        </p:nvSpPr>
        <p:spPr>
          <a:xfrm>
            <a:off x="3169638" y="19236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740" name="Google Shape;740;p9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74338" y="2132151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00"/>
          <p:cNvSpPr txBox="1"/>
          <p:nvPr/>
        </p:nvSpPr>
        <p:spPr>
          <a:xfrm>
            <a:off x="959875" y="2610600"/>
            <a:ext cx="7224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¿QUIERES SABER MÁS? TE DEJAMOS MATERIAL AMPLIADO DE LA CLASE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46" name="Google Shape;746;p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78713" y="1025775"/>
            <a:ext cx="1186525" cy="118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p1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01"/>
          <p:cNvSpPr txBox="1"/>
          <p:nvPr/>
        </p:nvSpPr>
        <p:spPr>
          <a:xfrm>
            <a:off x="2854525" y="1734438"/>
            <a:ext cx="57114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b="0" i="0" lang="es" sz="18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EjerciciosdeRepaso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753" name="Google Shape;753;p10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10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11525" y="127700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101"/>
          <p:cNvSpPr/>
          <p:nvPr/>
        </p:nvSpPr>
        <p:spPr>
          <a:xfrm>
            <a:off x="1604225" y="2036400"/>
            <a:ext cx="1070700" cy="1070700"/>
          </a:xfrm>
          <a:prstGeom prst="ellipse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6" name="Google Shape;756;p10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66934" y="2299090"/>
            <a:ext cx="545131" cy="545131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101"/>
          <p:cNvSpPr txBox="1"/>
          <p:nvPr/>
        </p:nvSpPr>
        <p:spPr>
          <a:xfrm>
            <a:off x="882725" y="4505013"/>
            <a:ext cx="67647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758" name="Google Shape;758;p10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378625" y="2111087"/>
            <a:ext cx="545149" cy="54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02"/>
          <p:cNvSpPr txBox="1"/>
          <p:nvPr/>
        </p:nvSpPr>
        <p:spPr>
          <a:xfrm>
            <a:off x="1956450" y="16340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1" lang="es" sz="48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b="0" i="1" sz="48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64" name="Google Shape;764;p102"/>
          <p:cNvSpPr txBox="1"/>
          <p:nvPr/>
        </p:nvSpPr>
        <p:spPr>
          <a:xfrm>
            <a:off x="2180400" y="2623175"/>
            <a:ext cx="47832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22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b="0" i="0" sz="22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6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Logramos crear nuestro primer scripts</a:t>
            </a:r>
            <a:endParaRPr b="0" i="0" sz="16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6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Creación de módulo.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6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Paquetes.</a:t>
            </a:r>
            <a:endParaRPr b="0" i="0" sz="16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6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Paquetes redistribuidos.</a:t>
            </a:r>
            <a:endParaRPr b="0" i="0" sz="16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" sz="16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- Paquetes / Módulos externos. </a:t>
            </a:r>
            <a:endParaRPr b="0" i="0" sz="16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103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 Y VALORA ESTA CLASE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770" name="Google Shape;770;p10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2"/>
          <p:cNvSpPr txBox="1"/>
          <p:nvPr/>
        </p:nvSpPr>
        <p:spPr>
          <a:xfrm>
            <a:off x="1060191" y="484408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¿Cómo se crea?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92" name="Google Shape;192;p32"/>
          <p:cNvSpPr txBox="1"/>
          <p:nvPr/>
        </p:nvSpPr>
        <p:spPr>
          <a:xfrm>
            <a:off x="385775" y="1473500"/>
            <a:ext cx="8247000" cy="30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Tenemos que crear un documento de texto, podemos ponerle el nombre que queramos, y después tenemos que cambiar la extensión.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 lo general los archivos de texto tienen de extensión un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txt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pero tendremos que cambiarlo a un archivo Python, cuya extensión es </a:t>
            </a:r>
            <a:r>
              <a:rPr b="1" i="0" lang="es" sz="1800" u="none" cap="none" strike="noStrike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py</a:t>
            </a: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Luego de cambiar la extensión, abrimos el archivo con alguno de los editores descargados.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04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#DEMOCRATIZANDOLAEDUCACIÓN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76" name="Google Shape;776;p1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3"/>
          <p:cNvSpPr txBox="1"/>
          <p:nvPr/>
        </p:nvSpPr>
        <p:spPr>
          <a:xfrm>
            <a:off x="402150" y="1383500"/>
            <a:ext cx="8339700" cy="16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 del archivo simplemente pondremos un: </a:t>
            </a:r>
            <a:r>
              <a:rPr b="0" i="0" lang="es" sz="1800" u="none" cap="none" strike="noStrike">
                <a:solidFill>
                  <a:srgbClr val="121212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print</a:t>
            </a:r>
            <a:r>
              <a:rPr b="0" i="0" lang="es" sz="1800" u="none" cap="none" strike="noStrike">
                <a:solidFill>
                  <a:srgbClr val="3747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b="0" i="0" lang="es" sz="1800" u="none" cap="none" strike="noStrike">
                <a:solidFill>
                  <a:srgbClr val="121212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"Hola mundo, este es mi primer script en python"</a:t>
            </a:r>
            <a:r>
              <a:rPr b="0" i="0" lang="es" sz="1800" u="none" cap="none" strike="noStrike">
                <a:solidFill>
                  <a:srgbClr val="3747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b="0" i="0" sz="1800" u="none" cap="none" strike="noStrike">
              <a:solidFill>
                <a:srgbClr val="37474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lo guardamos en nuestro drive: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Luego lo llamamos desde nuestro Colabs: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99" name="Google Shape;199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54005" y="248000"/>
            <a:ext cx="891829" cy="981516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3"/>
          <p:cNvSpPr txBox="1"/>
          <p:nvPr/>
        </p:nvSpPr>
        <p:spPr>
          <a:xfrm>
            <a:off x="1060191" y="244221"/>
            <a:ext cx="7023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" sz="3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¿Cómo se crea?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01" name="Google Shape;201;p33"/>
          <p:cNvPicPr preferRelativeResize="0"/>
          <p:nvPr/>
        </p:nvPicPr>
        <p:blipFill rotWithShape="1">
          <a:blip r:embed="rId5">
            <a:alphaModFix/>
          </a:blip>
          <a:srcRect b="37522" l="10919" r="52426" t="42552"/>
          <a:stretch/>
        </p:blipFill>
        <p:spPr>
          <a:xfrm>
            <a:off x="6421325" y="2205975"/>
            <a:ext cx="2376525" cy="73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572000" y="3438525"/>
            <a:ext cx="2804575" cy="140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